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7"/>
  </p:notesMasterIdLst>
  <p:sldIdLst>
    <p:sldId id="279" r:id="rId2"/>
    <p:sldId id="257" r:id="rId3"/>
    <p:sldId id="258" r:id="rId4"/>
    <p:sldId id="269" r:id="rId5"/>
    <p:sldId id="259" r:id="rId6"/>
    <p:sldId id="260" r:id="rId7"/>
    <p:sldId id="261" r:id="rId8"/>
    <p:sldId id="263" r:id="rId9"/>
    <p:sldId id="265" r:id="rId10"/>
    <p:sldId id="266" r:id="rId11"/>
    <p:sldId id="267" r:id="rId12"/>
    <p:sldId id="262" r:id="rId13"/>
    <p:sldId id="270" r:id="rId14"/>
    <p:sldId id="273" r:id="rId15"/>
    <p:sldId id="274" r:id="rId16"/>
    <p:sldId id="278" r:id="rId17"/>
    <p:sldId id="293" r:id="rId18"/>
    <p:sldId id="294" r:id="rId19"/>
    <p:sldId id="295" r:id="rId20"/>
    <p:sldId id="282" r:id="rId21"/>
    <p:sldId id="289" r:id="rId22"/>
    <p:sldId id="290" r:id="rId23"/>
    <p:sldId id="291" r:id="rId24"/>
    <p:sldId id="292" r:id="rId25"/>
    <p:sldId id="286" r:id="rId2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FF"/>
    <a:srgbClr val="FFCCCC"/>
    <a:srgbClr val="CC99FF"/>
  </p:clrMru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926B9-26BE-47AD-AF48-AF47D88A0BD8}" type="datetimeFigureOut">
              <a:rPr lang="fr-FR" smtClean="0"/>
              <a:pPr/>
              <a:t>17/03/2020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D7E478-DA7F-4C0D-9740-3A7F02DC25A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La radioactivité se trouve sur le </a:t>
            </a:r>
            <a:r>
              <a:rPr lang="fr-FR" dirty="0" err="1" smtClean="0"/>
              <a:t>grpt</a:t>
            </a:r>
            <a:r>
              <a:rPr lang="fr-FR" dirty="0" smtClean="0"/>
              <a:t> CH3 de l’éthanol</a:t>
            </a:r>
            <a:r>
              <a:rPr lang="fr-FR" baseline="0" dirty="0" smtClean="0"/>
              <a:t>   le carbone 3 et 4 donne des CO2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4698C-EE71-47CA-A31C-850AD4BDBA78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grpSp>
        <p:nvGrpSpPr>
          <p:cNvPr id="2" name="Groupe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e lib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e lib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e lib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cteur droit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84F8DE0-A9B1-4C45-806B-81192FBE8A08}" type="datetimeFigureOut">
              <a:rPr lang="fr-FR" smtClean="0"/>
              <a:pPr/>
              <a:t>17/03/2020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643B61C-1919-4FAC-B2A8-A1EEB5BE047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4F8DE0-A9B1-4C45-806B-81192FBE8A08}" type="datetimeFigureOut">
              <a:rPr lang="fr-FR" smtClean="0"/>
              <a:pPr/>
              <a:t>17/03/2020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43B61C-1919-4FAC-B2A8-A1EEB5BE047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4F8DE0-A9B1-4C45-806B-81192FBE8A08}" type="datetimeFigureOut">
              <a:rPr lang="fr-FR" smtClean="0"/>
              <a:pPr/>
              <a:t>17/03/2020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43B61C-1919-4FAC-B2A8-A1EEB5BE047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4F8DE0-A9B1-4C45-806B-81192FBE8A08}" type="datetimeFigureOut">
              <a:rPr lang="fr-FR" smtClean="0"/>
              <a:pPr/>
              <a:t>17/03/2020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43B61C-1919-4FAC-B2A8-A1EEB5BE047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4F8DE0-A9B1-4C45-806B-81192FBE8A08}" type="datetimeFigureOut">
              <a:rPr lang="fr-FR" smtClean="0"/>
              <a:pPr/>
              <a:t>17/03/2020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43B61C-1919-4FAC-B2A8-A1EEB5BE047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4F8DE0-A9B1-4C45-806B-81192FBE8A08}" type="datetimeFigureOut">
              <a:rPr lang="fr-FR" smtClean="0"/>
              <a:pPr/>
              <a:t>17/03/2020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43B61C-1919-4FAC-B2A8-A1EEB5BE047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4F8DE0-A9B1-4C45-806B-81192FBE8A08}" type="datetimeFigureOut">
              <a:rPr lang="fr-FR" smtClean="0"/>
              <a:pPr/>
              <a:t>17/03/2020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43B61C-1919-4FAC-B2A8-A1EEB5BE047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4F8DE0-A9B1-4C45-806B-81192FBE8A08}" type="datetimeFigureOut">
              <a:rPr lang="fr-FR" smtClean="0"/>
              <a:pPr/>
              <a:t>17/03/2020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43B61C-1919-4FAC-B2A8-A1EEB5BE047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4F8DE0-A9B1-4C45-806B-81192FBE8A08}" type="datetimeFigureOut">
              <a:rPr lang="fr-FR" smtClean="0"/>
              <a:pPr/>
              <a:t>17/03/2020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43B61C-1919-4FAC-B2A8-A1EEB5BE047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84F8DE0-A9B1-4C45-806B-81192FBE8A08}" type="datetimeFigureOut">
              <a:rPr lang="fr-FR" smtClean="0"/>
              <a:pPr/>
              <a:t>17/03/2020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43B61C-1919-4FAC-B2A8-A1EEB5BE047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84F8DE0-A9B1-4C45-806B-81192FBE8A08}" type="datetimeFigureOut">
              <a:rPr lang="fr-FR" smtClean="0"/>
              <a:pPr/>
              <a:t>17/03/2020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643B61C-1919-4FAC-B2A8-A1EEB5BE047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e libre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angle rect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necteur droit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e libre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angle rect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necteur droit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84F8DE0-A9B1-4C45-806B-81192FBE8A08}" type="datetimeFigureOut">
              <a:rPr lang="fr-FR" smtClean="0"/>
              <a:pPr/>
              <a:t>17/03/2020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643B61C-1919-4FAC-B2A8-A1EEB5BE047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fr-FR" dirty="0" smtClean="0"/>
          </a:p>
          <a:p>
            <a:r>
              <a:rPr lang="fr-FR" dirty="0" smtClean="0"/>
              <a:t>-cinétique </a:t>
            </a:r>
            <a:r>
              <a:rPr lang="fr-FR" dirty="0" err="1" smtClean="0"/>
              <a:t>Michaelienne</a:t>
            </a:r>
            <a:endParaRPr lang="fr-FR" dirty="0" smtClean="0"/>
          </a:p>
          <a:p>
            <a:r>
              <a:rPr lang="fr-FR" dirty="0" smtClean="0"/>
              <a:t>-Cinétique en présence d’un inhibiteur</a:t>
            </a:r>
          </a:p>
          <a:p>
            <a:r>
              <a:rPr lang="fr-FR" dirty="0" smtClean="0"/>
              <a:t>-Biochimie </a:t>
            </a:r>
            <a:r>
              <a:rPr lang="fr-FR" dirty="0" err="1" smtClean="0"/>
              <a:t>métabilique</a:t>
            </a:r>
            <a:endParaRPr lang="fr-FR" dirty="0" smtClean="0"/>
          </a:p>
          <a:p>
            <a:r>
              <a:rPr lang="fr-FR" dirty="0" smtClean="0"/>
              <a:t>Cycle de Krebs et fermentation</a:t>
            </a:r>
          </a:p>
          <a:p>
            <a:r>
              <a:rPr lang="fr-FR" dirty="0" err="1" smtClean="0"/>
              <a:t>Bioenergétique</a:t>
            </a: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SVI   S4             2020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Travaux dirigés de biochimie</a:t>
            </a:r>
            <a:br>
              <a:rPr lang="fr-FR" dirty="0" smtClean="0"/>
            </a:br>
            <a:r>
              <a:rPr lang="fr-FR" dirty="0" smtClean="0"/>
              <a:t>métabolique et enzymatique</a:t>
            </a:r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928662" y="857231"/>
          <a:ext cx="7358114" cy="4645017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537281"/>
                <a:gridCol w="2235046"/>
                <a:gridCol w="2585787"/>
              </a:tblGrid>
              <a:tr h="1066399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fr-FR" sz="2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D-</a:t>
                      </a:r>
                      <a:r>
                        <a:rPr lang="fr-FR" sz="28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mannonate</a:t>
                      </a:r>
                      <a:r>
                        <a:rPr lang="fr-FR" sz="2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fr-FR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9" marR="4319" marT="4319" marB="0" anchor="b">
                    <a:solidFill>
                      <a:srgbClr val="CC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2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D-gluconate 0M </a:t>
                      </a:r>
                      <a:endParaRPr lang="fr-FR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9" marR="4319" marT="4319" marB="0" anchor="b">
                    <a:solidFill>
                      <a:srgbClr val="CC99FF"/>
                    </a:solidFill>
                  </a:tcPr>
                </a:tc>
              </a:tr>
              <a:tr h="871157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2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S.M </a:t>
                      </a:r>
                      <a:endParaRPr lang="fr-FR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9" marR="4319" marT="4319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2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1/S 103 M</a:t>
                      </a:r>
                      <a:r>
                        <a:rPr lang="fr-FR" sz="2800" u="none" strike="noStrike" baseline="30000" dirty="0"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r>
                        <a:rPr lang="fr-FR" sz="2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fr-FR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9" marR="4319" marT="4319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2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1/v (</a:t>
                      </a:r>
                      <a:r>
                        <a:rPr kumimoji="0" lang="fr-FR" sz="2800" u="none" strike="noStrike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umol</a:t>
                      </a:r>
                      <a:r>
                        <a:rPr kumimoji="0" lang="fr-FR" sz="280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/min/l)</a:t>
                      </a:r>
                      <a:r>
                        <a:rPr kumimoji="0" lang="fr-FR" sz="2800" u="none" strike="noStrike" kern="1200" baseline="30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-1 </a:t>
                      </a:r>
                    </a:p>
                  </a:txBody>
                  <a:tcPr marL="4319" marR="4319" marT="4319" marB="0" anchor="b">
                    <a:solidFill>
                      <a:srgbClr val="FFCCCC"/>
                    </a:solidFill>
                  </a:tcPr>
                </a:tc>
              </a:tr>
              <a:tr h="464715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2800" u="none" strike="noStrike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fr-FR" sz="2800" u="none" strike="noStrike" baseline="30000">
                          <a:latin typeface="Times New Roman" pitchFamily="18" charset="0"/>
                          <a:cs typeface="Times New Roman" pitchFamily="18" charset="0"/>
                        </a:rPr>
                        <a:t>-3</a:t>
                      </a:r>
                      <a:r>
                        <a:rPr lang="fr-FR" sz="2800" u="none" strike="noStrike">
                          <a:latin typeface="Times New Roman" pitchFamily="18" charset="0"/>
                          <a:cs typeface="Times New Roman" pitchFamily="18" charset="0"/>
                        </a:rPr>
                        <a:t>M </a:t>
                      </a:r>
                      <a:endParaRPr lang="fr-FR" sz="2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9" marR="4319" marT="431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280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fr-FR" sz="2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9" marR="4319" marT="431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2800" u="none" strike="noStrike">
                          <a:latin typeface="Times New Roman" pitchFamily="18" charset="0"/>
                          <a:cs typeface="Times New Roman" pitchFamily="18" charset="0"/>
                        </a:rPr>
                        <a:t>0,06</a:t>
                      </a:r>
                      <a:endParaRPr lang="fr-FR" sz="2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9" marR="4319" marT="4319" marB="0" anchor="b"/>
                </a:tc>
              </a:tr>
              <a:tr h="437772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2800" u="none" strike="noStrike">
                          <a:latin typeface="Times New Roman" pitchFamily="18" charset="0"/>
                          <a:cs typeface="Times New Roman" pitchFamily="18" charset="0"/>
                        </a:rPr>
                        <a:t>1,3 10</a:t>
                      </a:r>
                      <a:r>
                        <a:rPr lang="fr-FR" sz="2800" u="none" strike="noStrike" baseline="30000">
                          <a:latin typeface="Times New Roman" pitchFamily="18" charset="0"/>
                          <a:cs typeface="Times New Roman" pitchFamily="18" charset="0"/>
                        </a:rPr>
                        <a:t>-3</a:t>
                      </a:r>
                      <a:r>
                        <a:rPr lang="fr-FR" sz="2800" u="none" strike="noStrike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fr-FR" sz="2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9" marR="4319" marT="431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2800" u="none" strike="noStrike">
                          <a:latin typeface="Times New Roman" pitchFamily="18" charset="0"/>
                          <a:cs typeface="Times New Roman" pitchFamily="18" charset="0"/>
                        </a:rPr>
                        <a:t>0,77</a:t>
                      </a:r>
                      <a:endParaRPr lang="fr-FR" sz="2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9" marR="4319" marT="431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2800" u="none" strike="noStrike">
                          <a:latin typeface="Times New Roman" pitchFamily="18" charset="0"/>
                          <a:cs typeface="Times New Roman" pitchFamily="18" charset="0"/>
                        </a:rPr>
                        <a:t>0,05</a:t>
                      </a:r>
                      <a:endParaRPr lang="fr-FR" sz="2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9" marR="4319" marT="4319" marB="0" anchor="b"/>
                </a:tc>
              </a:tr>
              <a:tr h="464715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2800" u="none" strike="noStrike">
                          <a:latin typeface="Times New Roman" pitchFamily="18" charset="0"/>
                          <a:cs typeface="Times New Roman" pitchFamily="18" charset="0"/>
                        </a:rPr>
                        <a:t>2.10</a:t>
                      </a:r>
                      <a:r>
                        <a:rPr lang="fr-FR" sz="2800" u="none" strike="noStrike" baseline="30000">
                          <a:latin typeface="Times New Roman" pitchFamily="18" charset="0"/>
                          <a:cs typeface="Times New Roman" pitchFamily="18" charset="0"/>
                        </a:rPr>
                        <a:t>-3</a:t>
                      </a:r>
                      <a:r>
                        <a:rPr lang="fr-FR" sz="2800" u="none" strike="noStrike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fr-FR" sz="2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9" marR="4319" marT="431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2800" u="none" strike="noStrike"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fr-FR" sz="2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9" marR="4319" marT="431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2800" u="none" strike="noStrike">
                          <a:latin typeface="Times New Roman" pitchFamily="18" charset="0"/>
                          <a:cs typeface="Times New Roman" pitchFamily="18" charset="0"/>
                        </a:rPr>
                        <a:t>0,04</a:t>
                      </a:r>
                      <a:endParaRPr lang="fr-FR" sz="2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9" marR="4319" marT="4319" marB="0" anchor="b"/>
                </a:tc>
              </a:tr>
              <a:tr h="437772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2800" u="none" strike="noStrike">
                          <a:latin typeface="Times New Roman" pitchFamily="18" charset="0"/>
                          <a:cs typeface="Times New Roman" pitchFamily="18" charset="0"/>
                        </a:rPr>
                        <a:t>2,5.10</a:t>
                      </a:r>
                      <a:r>
                        <a:rPr lang="fr-FR" sz="2800" u="none" strike="noStrike" baseline="30000">
                          <a:latin typeface="Times New Roman" pitchFamily="18" charset="0"/>
                          <a:cs typeface="Times New Roman" pitchFamily="18" charset="0"/>
                        </a:rPr>
                        <a:t>-3</a:t>
                      </a:r>
                      <a:r>
                        <a:rPr lang="fr-FR" sz="2800" u="none" strike="noStrike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fr-FR" sz="2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9" marR="4319" marT="431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2800" u="none" strike="noStrike"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fr-FR" sz="2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9" marR="4319" marT="431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2800" u="none" strike="noStrike">
                          <a:latin typeface="Times New Roman" pitchFamily="18" charset="0"/>
                          <a:cs typeface="Times New Roman" pitchFamily="18" charset="0"/>
                        </a:rPr>
                        <a:t>0,04</a:t>
                      </a:r>
                      <a:endParaRPr lang="fr-FR" sz="2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9" marR="4319" marT="4319" marB="0" anchor="b"/>
                </a:tc>
              </a:tr>
              <a:tr h="464715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2800" u="none" strike="noStrike">
                          <a:latin typeface="Times New Roman" pitchFamily="18" charset="0"/>
                          <a:cs typeface="Times New Roman" pitchFamily="18" charset="0"/>
                        </a:rPr>
                        <a:t>5.10</a:t>
                      </a:r>
                      <a:r>
                        <a:rPr lang="fr-FR" sz="2800" u="none" strike="noStrike" baseline="30000">
                          <a:latin typeface="Times New Roman" pitchFamily="18" charset="0"/>
                          <a:cs typeface="Times New Roman" pitchFamily="18" charset="0"/>
                        </a:rPr>
                        <a:t>-3</a:t>
                      </a:r>
                      <a:r>
                        <a:rPr lang="fr-FR" sz="2800" u="none" strike="noStrike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fr-FR" sz="2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9" marR="4319" marT="431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2800" u="none" strike="noStrike"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fr-FR" sz="2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9" marR="4319" marT="431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2800" u="none" strike="noStrike">
                          <a:latin typeface="Times New Roman" pitchFamily="18" charset="0"/>
                          <a:cs typeface="Times New Roman" pitchFamily="18" charset="0"/>
                        </a:rPr>
                        <a:t>0,03</a:t>
                      </a:r>
                      <a:endParaRPr lang="fr-FR" sz="2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9" marR="4319" marT="4319" marB="0" anchor="b"/>
                </a:tc>
              </a:tr>
              <a:tr h="437772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2800" u="none" strike="noStrike">
                          <a:latin typeface="Times New Roman" pitchFamily="18" charset="0"/>
                          <a:cs typeface="Times New Roman" pitchFamily="18" charset="0"/>
                        </a:rPr>
                        <a:t> 10.10</a:t>
                      </a:r>
                      <a:r>
                        <a:rPr lang="fr-FR" sz="2800" u="none" strike="noStrike" baseline="30000">
                          <a:latin typeface="Times New Roman" pitchFamily="18" charset="0"/>
                          <a:cs typeface="Times New Roman" pitchFamily="18" charset="0"/>
                        </a:rPr>
                        <a:t>-3</a:t>
                      </a:r>
                      <a:r>
                        <a:rPr lang="fr-FR" sz="2800" u="none" strike="noStrike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fr-FR" sz="2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9" marR="4319" marT="431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2800" u="none" strike="noStrike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fr-FR" sz="2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9" marR="4319" marT="431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2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0,02</a:t>
                      </a:r>
                      <a:endParaRPr lang="fr-FR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9" marR="4319" marT="4319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-2" y="142852"/>
          <a:ext cx="9001160" cy="6316081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500168"/>
                <a:gridCol w="2071702"/>
                <a:gridCol w="2786082"/>
                <a:gridCol w="2643208"/>
              </a:tblGrid>
              <a:tr h="1314556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fr-FR" sz="3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D-</a:t>
                      </a:r>
                      <a:r>
                        <a:rPr lang="fr-FR" sz="32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mannonate</a:t>
                      </a:r>
                      <a:r>
                        <a:rPr lang="fr-FR" sz="3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fr-FR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9" marR="4319" marT="4319" marB="0" anchor="b">
                    <a:solidFill>
                      <a:srgbClr val="CC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3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D-gluconate 0M </a:t>
                      </a:r>
                      <a:endParaRPr lang="fr-FR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9" marR="4319" marT="4319" marB="0" anchor="b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3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D-gluconate 2.10</a:t>
                      </a:r>
                      <a:r>
                        <a:rPr lang="fr-FR" sz="3200" u="none" strike="noStrike" baseline="30000" dirty="0">
                          <a:latin typeface="Times New Roman" pitchFamily="18" charset="0"/>
                          <a:cs typeface="Times New Roman" pitchFamily="18" charset="0"/>
                        </a:rPr>
                        <a:t>-2</a:t>
                      </a:r>
                      <a:r>
                        <a:rPr lang="fr-FR" sz="3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M </a:t>
                      </a:r>
                      <a:endParaRPr lang="fr-FR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9" marR="4319" marT="4319" marB="0" anchor="b">
                    <a:solidFill>
                      <a:srgbClr val="CC99FF"/>
                    </a:solidFill>
                  </a:tcPr>
                </a:tc>
              </a:tr>
              <a:tr h="1314556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3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S.M </a:t>
                      </a:r>
                      <a:endParaRPr lang="fr-FR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9" marR="4319" marT="4319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3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1/S 103 M</a:t>
                      </a:r>
                      <a:r>
                        <a:rPr lang="fr-FR" sz="3200" u="none" strike="noStrike" baseline="30000" dirty="0"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r>
                        <a:rPr lang="fr-FR" sz="3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fr-FR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9" marR="4319" marT="4319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3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1/v (</a:t>
                      </a:r>
                      <a:r>
                        <a:rPr lang="fr-FR" sz="32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umol</a:t>
                      </a:r>
                      <a:r>
                        <a:rPr lang="fr-FR" sz="3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/min/l)</a:t>
                      </a:r>
                      <a:r>
                        <a:rPr kumimoji="0" lang="fr-FR" sz="3200" u="none" strike="noStrike" kern="1200" baseline="30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-1</a:t>
                      </a:r>
                      <a:r>
                        <a:rPr lang="fr-FR" sz="3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fr-FR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9" marR="4319" marT="4319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3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1/v (</a:t>
                      </a:r>
                      <a:r>
                        <a:rPr lang="fr-FR" sz="32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umol</a:t>
                      </a:r>
                      <a:r>
                        <a:rPr lang="fr-FR" sz="3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/min/l)</a:t>
                      </a:r>
                      <a:r>
                        <a:rPr lang="fr-FR" sz="3200" u="none" strike="noStrike" baseline="30000" dirty="0"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r>
                        <a:rPr lang="fr-FR" sz="3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fr-FR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9" marR="4319" marT="4319" marB="0" anchor="b">
                    <a:solidFill>
                      <a:srgbClr val="FFCCCC"/>
                    </a:solidFill>
                  </a:tcPr>
                </a:tc>
              </a:tr>
              <a:tr h="618712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3200" u="none" strike="noStrike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fr-FR" sz="3200" u="none" strike="noStrike" baseline="30000">
                          <a:latin typeface="Times New Roman" pitchFamily="18" charset="0"/>
                          <a:cs typeface="Times New Roman" pitchFamily="18" charset="0"/>
                        </a:rPr>
                        <a:t>-3</a:t>
                      </a:r>
                      <a:r>
                        <a:rPr lang="fr-FR" sz="3200" u="none" strike="noStrike">
                          <a:latin typeface="Times New Roman" pitchFamily="18" charset="0"/>
                          <a:cs typeface="Times New Roman" pitchFamily="18" charset="0"/>
                        </a:rPr>
                        <a:t>M </a:t>
                      </a:r>
                      <a:endParaRPr lang="fr-FR" sz="3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9" marR="4319" marT="431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320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fr-FR" sz="3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9" marR="4319" marT="431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3200" u="none" strike="noStrike">
                          <a:latin typeface="Times New Roman" pitchFamily="18" charset="0"/>
                          <a:cs typeface="Times New Roman" pitchFamily="18" charset="0"/>
                        </a:rPr>
                        <a:t>0,06</a:t>
                      </a:r>
                      <a:endParaRPr lang="fr-FR" sz="3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9" marR="4319" marT="431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3200" u="none" strike="noStrike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fr-FR" sz="3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9" marR="4319" marT="4319" marB="0" anchor="b"/>
                </a:tc>
              </a:tr>
              <a:tr h="570188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3200" u="none" strike="noStrike">
                          <a:latin typeface="Times New Roman" pitchFamily="18" charset="0"/>
                          <a:cs typeface="Times New Roman" pitchFamily="18" charset="0"/>
                        </a:rPr>
                        <a:t>1,3 10</a:t>
                      </a:r>
                      <a:r>
                        <a:rPr lang="fr-FR" sz="3200" u="none" strike="noStrike" baseline="30000">
                          <a:latin typeface="Times New Roman" pitchFamily="18" charset="0"/>
                          <a:cs typeface="Times New Roman" pitchFamily="18" charset="0"/>
                        </a:rPr>
                        <a:t>-3</a:t>
                      </a:r>
                      <a:r>
                        <a:rPr lang="fr-FR" sz="3200" u="none" strike="noStrike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fr-FR" sz="3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9" marR="4319" marT="431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3200" u="none" strike="noStrike">
                          <a:latin typeface="Times New Roman" pitchFamily="18" charset="0"/>
                          <a:cs typeface="Times New Roman" pitchFamily="18" charset="0"/>
                        </a:rPr>
                        <a:t>0,77</a:t>
                      </a:r>
                      <a:endParaRPr lang="fr-FR" sz="3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9" marR="4319" marT="431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3200" u="none" strike="noStrike">
                          <a:latin typeface="Times New Roman" pitchFamily="18" charset="0"/>
                          <a:cs typeface="Times New Roman" pitchFamily="18" charset="0"/>
                        </a:rPr>
                        <a:t>0,05</a:t>
                      </a:r>
                      <a:endParaRPr lang="fr-FR" sz="3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9" marR="4319" marT="431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3200" u="none" strike="noStrike">
                          <a:latin typeface="Times New Roman" pitchFamily="18" charset="0"/>
                          <a:cs typeface="Times New Roman" pitchFamily="18" charset="0"/>
                        </a:rPr>
                        <a:t>0,08</a:t>
                      </a:r>
                      <a:endParaRPr lang="fr-FR" sz="3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9" marR="4319" marT="4319" marB="0" anchor="b"/>
                </a:tc>
              </a:tr>
              <a:tr h="570188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3200" u="none" strike="noStrike">
                          <a:latin typeface="Times New Roman" pitchFamily="18" charset="0"/>
                          <a:cs typeface="Times New Roman" pitchFamily="18" charset="0"/>
                        </a:rPr>
                        <a:t>2.10</a:t>
                      </a:r>
                      <a:r>
                        <a:rPr lang="fr-FR" sz="3200" u="none" strike="noStrike" baseline="30000">
                          <a:latin typeface="Times New Roman" pitchFamily="18" charset="0"/>
                          <a:cs typeface="Times New Roman" pitchFamily="18" charset="0"/>
                        </a:rPr>
                        <a:t>-3</a:t>
                      </a:r>
                      <a:r>
                        <a:rPr lang="fr-FR" sz="3200" u="none" strike="noStrike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fr-FR" sz="3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9" marR="4319" marT="431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3200" u="none" strike="noStrike"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fr-FR" sz="3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9" marR="4319" marT="431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3200" u="none" strike="noStrike">
                          <a:latin typeface="Times New Roman" pitchFamily="18" charset="0"/>
                          <a:cs typeface="Times New Roman" pitchFamily="18" charset="0"/>
                        </a:rPr>
                        <a:t>0,04</a:t>
                      </a:r>
                      <a:endParaRPr lang="fr-FR" sz="3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9" marR="4319" marT="431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3200" u="none" strike="noStrike">
                          <a:latin typeface="Times New Roman" pitchFamily="18" charset="0"/>
                          <a:cs typeface="Times New Roman" pitchFamily="18" charset="0"/>
                        </a:rPr>
                        <a:t>0,06</a:t>
                      </a:r>
                      <a:endParaRPr lang="fr-FR" sz="3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9" marR="4319" marT="4319" marB="0" anchor="b"/>
                </a:tc>
              </a:tr>
              <a:tr h="506833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3200" u="none" strike="noStrike">
                          <a:latin typeface="Times New Roman" pitchFamily="18" charset="0"/>
                          <a:cs typeface="Times New Roman" pitchFamily="18" charset="0"/>
                        </a:rPr>
                        <a:t>2,5.10</a:t>
                      </a:r>
                      <a:r>
                        <a:rPr lang="fr-FR" sz="3200" u="none" strike="noStrike" baseline="30000">
                          <a:latin typeface="Times New Roman" pitchFamily="18" charset="0"/>
                          <a:cs typeface="Times New Roman" pitchFamily="18" charset="0"/>
                        </a:rPr>
                        <a:t>-3</a:t>
                      </a:r>
                      <a:r>
                        <a:rPr lang="fr-FR" sz="3200" u="none" strike="noStrike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fr-FR" sz="3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9" marR="4319" marT="431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3200" u="none" strike="noStrike"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fr-FR" sz="3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9" marR="4319" marT="431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3200" u="none" strike="noStrike">
                          <a:latin typeface="Times New Roman" pitchFamily="18" charset="0"/>
                          <a:cs typeface="Times New Roman" pitchFamily="18" charset="0"/>
                        </a:rPr>
                        <a:t>0,04</a:t>
                      </a:r>
                      <a:endParaRPr lang="fr-FR" sz="3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9" marR="4319" marT="431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3200" u="none" strike="noStrike">
                          <a:latin typeface="Times New Roman" pitchFamily="18" charset="0"/>
                          <a:cs typeface="Times New Roman" pitchFamily="18" charset="0"/>
                        </a:rPr>
                        <a:t>0,05</a:t>
                      </a:r>
                      <a:endParaRPr lang="fr-FR" sz="3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9" marR="4319" marT="4319" marB="0" anchor="b"/>
                </a:tc>
              </a:tr>
              <a:tr h="506833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3200" u="none" strike="noStrike">
                          <a:latin typeface="Times New Roman" pitchFamily="18" charset="0"/>
                          <a:cs typeface="Times New Roman" pitchFamily="18" charset="0"/>
                        </a:rPr>
                        <a:t>5.10</a:t>
                      </a:r>
                      <a:r>
                        <a:rPr lang="fr-FR" sz="3200" u="none" strike="noStrike" baseline="30000">
                          <a:latin typeface="Times New Roman" pitchFamily="18" charset="0"/>
                          <a:cs typeface="Times New Roman" pitchFamily="18" charset="0"/>
                        </a:rPr>
                        <a:t>-3</a:t>
                      </a:r>
                      <a:r>
                        <a:rPr lang="fr-FR" sz="3200" u="none" strike="noStrike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fr-FR" sz="3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9" marR="4319" marT="431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3200" u="none" strike="noStrike"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fr-FR" sz="3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9" marR="4319" marT="431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3200" u="none" strike="noStrike">
                          <a:latin typeface="Times New Roman" pitchFamily="18" charset="0"/>
                          <a:cs typeface="Times New Roman" pitchFamily="18" charset="0"/>
                        </a:rPr>
                        <a:t>0,03</a:t>
                      </a:r>
                      <a:endParaRPr lang="fr-FR" sz="3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9" marR="4319" marT="431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3200" u="none" strike="noStrike">
                          <a:latin typeface="Times New Roman" pitchFamily="18" charset="0"/>
                          <a:cs typeface="Times New Roman" pitchFamily="18" charset="0"/>
                        </a:rPr>
                        <a:t>0,04</a:t>
                      </a:r>
                      <a:endParaRPr lang="fr-FR" sz="3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9" marR="4319" marT="4319" marB="0" anchor="b"/>
                </a:tc>
              </a:tr>
              <a:tr h="914215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3200" u="none" strike="noStrike">
                          <a:latin typeface="Times New Roman" pitchFamily="18" charset="0"/>
                          <a:cs typeface="Times New Roman" pitchFamily="18" charset="0"/>
                        </a:rPr>
                        <a:t> 10.10</a:t>
                      </a:r>
                      <a:r>
                        <a:rPr lang="fr-FR" sz="3200" u="none" strike="noStrike" baseline="30000">
                          <a:latin typeface="Times New Roman" pitchFamily="18" charset="0"/>
                          <a:cs typeface="Times New Roman" pitchFamily="18" charset="0"/>
                        </a:rPr>
                        <a:t>-3</a:t>
                      </a:r>
                      <a:r>
                        <a:rPr lang="fr-FR" sz="3200" u="none" strike="noStrike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fr-FR" sz="3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9" marR="4319" marT="431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3200" u="none" strike="noStrike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fr-FR" sz="3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9" marR="4319" marT="431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3200" u="none" strike="noStrike">
                          <a:latin typeface="Times New Roman" pitchFamily="18" charset="0"/>
                          <a:cs typeface="Times New Roman" pitchFamily="18" charset="0"/>
                        </a:rPr>
                        <a:t>0,02</a:t>
                      </a:r>
                      <a:endParaRPr lang="fr-FR" sz="3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9" marR="4319" marT="431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3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0,03</a:t>
                      </a:r>
                      <a:endParaRPr lang="fr-FR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9" marR="4319" marT="4319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Corriger l’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excercice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285721" y="1142984"/>
          <a:ext cx="8858279" cy="5572162"/>
        </p:xfrm>
        <a:graphic>
          <a:graphicData uri="http://schemas.openxmlformats.org/drawingml/2006/table">
            <a:tbl>
              <a:tblPr/>
              <a:tblGrid>
                <a:gridCol w="1143007"/>
                <a:gridCol w="1643074"/>
                <a:gridCol w="2084505"/>
                <a:gridCol w="1733991"/>
                <a:gridCol w="2253702"/>
              </a:tblGrid>
              <a:tr h="143236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D-</a:t>
                      </a:r>
                      <a:r>
                        <a:rPr lang="fr-FR" sz="24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mannonate</a:t>
                      </a:r>
                      <a:endParaRPr lang="fr-FR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D-gluconate 0M</a:t>
                      </a:r>
                      <a:endParaRPr lang="fr-FR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D-gluconate 2.10</a:t>
                      </a:r>
                      <a:r>
                        <a:rPr lang="fr-FR" sz="2400" baseline="30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-2</a:t>
                      </a:r>
                      <a:r>
                        <a:rPr lang="fr-FR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M</a:t>
                      </a:r>
                      <a:endParaRPr lang="fr-FR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D-gluconate 3.10</a:t>
                      </a:r>
                      <a:r>
                        <a:rPr lang="fr-FR" sz="2400" baseline="30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-2</a:t>
                      </a:r>
                      <a:r>
                        <a:rPr lang="fr-FR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</a:t>
                      </a:r>
                      <a:endParaRPr lang="fr-FR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</a:tr>
              <a:tr h="14323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S.M</a:t>
                      </a:r>
                      <a:endParaRPr lang="fr-FR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1/S 103 M</a:t>
                      </a:r>
                      <a:r>
                        <a:rPr lang="fr-FR" sz="2400" baseline="30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-1</a:t>
                      </a:r>
                      <a:endParaRPr lang="fr-FR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1/v (</a:t>
                      </a:r>
                      <a:r>
                        <a:rPr lang="fr-FR" sz="24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umol</a:t>
                      </a:r>
                      <a:r>
                        <a:rPr lang="fr-FR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/min/l</a:t>
                      </a:r>
                      <a:r>
                        <a:rPr lang="fr-FR" sz="2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 </a:t>
                      </a:r>
                      <a:r>
                        <a:rPr lang="fr-FR" sz="2400" baseline="30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r>
                        <a:rPr lang="fr-FR" sz="2400" baseline="30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fr-FR" sz="2400" baseline="30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1/v (</a:t>
                      </a:r>
                      <a:r>
                        <a:rPr lang="fr-FR" sz="24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umol</a:t>
                      </a:r>
                      <a:r>
                        <a:rPr lang="fr-FR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/min/l)</a:t>
                      </a:r>
                      <a:r>
                        <a:rPr kumimoji="0" lang="fr-FR" sz="2400" kern="1200" baseline="30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-1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1/v </a:t>
                      </a:r>
                      <a:endParaRPr lang="fr-FR" sz="24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</a:t>
                      </a:r>
                      <a:r>
                        <a:rPr lang="fr-FR" sz="24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umol</a:t>
                      </a:r>
                      <a:r>
                        <a:rPr lang="fr-FR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/min/l)</a:t>
                      </a:r>
                      <a:r>
                        <a:rPr lang="fr-FR" sz="2400" baseline="30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r>
                        <a:rPr kumimoji="0" lang="fr-FR" sz="2400" kern="1200" baseline="30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4512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r>
                        <a:rPr lang="fr-FR" sz="2400" baseline="30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-3</a:t>
                      </a:r>
                      <a:r>
                        <a:rPr lang="fr-FR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</a:t>
                      </a:r>
                      <a:endParaRPr lang="fr-FR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fr-FR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0,06</a:t>
                      </a:r>
                      <a:endParaRPr lang="fr-FR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0,1</a:t>
                      </a:r>
                      <a:endParaRPr lang="fr-FR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0,12</a:t>
                      </a:r>
                      <a:endParaRPr lang="fr-FR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2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1,3 10</a:t>
                      </a:r>
                      <a:r>
                        <a:rPr lang="fr-FR" sz="2400" baseline="30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-3</a:t>
                      </a:r>
                      <a:endParaRPr lang="fr-FR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0,77</a:t>
                      </a:r>
                      <a:endParaRPr lang="fr-FR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0,05</a:t>
                      </a:r>
                      <a:endParaRPr lang="fr-FR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0,08</a:t>
                      </a:r>
                      <a:endParaRPr lang="fr-FR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0,095</a:t>
                      </a:r>
                      <a:endParaRPr lang="fr-FR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2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2.10</a:t>
                      </a:r>
                      <a:r>
                        <a:rPr lang="fr-FR" sz="2400" baseline="30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-3</a:t>
                      </a:r>
                      <a:endParaRPr lang="fr-FR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0,5</a:t>
                      </a:r>
                      <a:endParaRPr lang="fr-FR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0,04</a:t>
                      </a:r>
                      <a:endParaRPr lang="fr-FR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0,06</a:t>
                      </a:r>
                      <a:endParaRPr lang="fr-FR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0,07</a:t>
                      </a:r>
                      <a:endParaRPr lang="fr-FR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2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2,5.10</a:t>
                      </a:r>
                      <a:r>
                        <a:rPr lang="fr-FR" sz="2400" baseline="30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-3</a:t>
                      </a:r>
                      <a:endParaRPr lang="fr-FR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0,4</a:t>
                      </a:r>
                      <a:endParaRPr lang="fr-FR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0,036</a:t>
                      </a:r>
                      <a:endParaRPr lang="fr-FR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0,05</a:t>
                      </a:r>
                      <a:endParaRPr lang="fr-FR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0,07</a:t>
                      </a:r>
                      <a:endParaRPr lang="fr-FR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2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5.10</a:t>
                      </a:r>
                      <a:r>
                        <a:rPr lang="fr-FR" sz="2400" baseline="30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-3</a:t>
                      </a:r>
                      <a:endParaRPr lang="fr-FR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0,2</a:t>
                      </a:r>
                      <a:endParaRPr lang="fr-FR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0,028</a:t>
                      </a:r>
                      <a:endParaRPr lang="fr-FR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0,036</a:t>
                      </a:r>
                      <a:endParaRPr lang="fr-FR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0,04</a:t>
                      </a:r>
                      <a:endParaRPr lang="fr-FR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2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10.10</a:t>
                      </a:r>
                      <a:r>
                        <a:rPr lang="fr-FR" sz="2400" baseline="30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-3</a:t>
                      </a:r>
                      <a:endParaRPr lang="fr-FR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0,1</a:t>
                      </a:r>
                      <a:endParaRPr lang="fr-FR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0,024</a:t>
                      </a:r>
                      <a:endParaRPr lang="fr-FR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0,028</a:t>
                      </a:r>
                      <a:endParaRPr lang="fr-FR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0,03</a:t>
                      </a:r>
                      <a:endParaRPr lang="fr-FR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143999" cy="620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2357422" y="5072074"/>
            <a:ext cx="7143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latin typeface="Times New Roman" pitchFamily="18" charset="0"/>
                <a:cs typeface="Times New Roman" pitchFamily="18" charset="0"/>
              </a:rPr>
              <a:t>-1/Km</a:t>
            </a:r>
            <a:endParaRPr lang="fr-FR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000364" y="5072074"/>
            <a:ext cx="7143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-1/Km’</a:t>
            </a:r>
            <a:endParaRPr lang="fr-FR" sz="1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643306" y="5111605"/>
            <a:ext cx="7143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fr-FR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1/Km’’</a:t>
            </a:r>
            <a:endParaRPr lang="fr-FR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0" y="642918"/>
            <a:ext cx="9072562" cy="4214842"/>
          </a:xfrm>
          <a:prstGeom prst="roundRect">
            <a:avLst/>
          </a:prstGeom>
          <a:noFill/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50000"/>
              </a:lnSpc>
            </a:pPr>
            <a:r>
              <a:rPr lang="fr-F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 Il y a 3 cas :</a:t>
            </a:r>
          </a:p>
          <a:p>
            <a:pPr algn="l">
              <a:lnSpc>
                <a:spcPct val="150000"/>
              </a:lnSpc>
              <a:buClr>
                <a:srgbClr val="9966FF"/>
              </a:buClr>
              <a:buFont typeface="Wingdings" pitchFamily="2" charset="2"/>
              <a:buChar char="Ø"/>
            </a:pPr>
            <a:r>
              <a:rPr lang="fr-F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 les  points se coupent sur l'axe des Y inhibiteur compétitif, </a:t>
            </a:r>
          </a:p>
          <a:p>
            <a:pPr algn="l">
              <a:lnSpc>
                <a:spcPct val="150000"/>
              </a:lnSpc>
              <a:buClr>
                <a:srgbClr val="9966FF"/>
              </a:buClr>
              <a:buFont typeface="Wingdings" pitchFamily="2" charset="2"/>
              <a:buChar char="Ø"/>
            </a:pPr>
            <a:r>
              <a:rPr lang="fr-F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 se soupent sur l'axe des X inhibiteur non compétitif,</a:t>
            </a:r>
          </a:p>
          <a:p>
            <a:pPr algn="l">
              <a:lnSpc>
                <a:spcPct val="150000"/>
              </a:lnSpc>
              <a:buClr>
                <a:srgbClr val="9966FF"/>
              </a:buClr>
              <a:buFont typeface="Wingdings" pitchFamily="2" charset="2"/>
              <a:buChar char="Ø"/>
            </a:pPr>
            <a:r>
              <a:rPr lang="fr-F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Si les droites sont  parallèles alors inhibiteur  </a:t>
            </a:r>
            <a:r>
              <a:rPr lang="fr-FR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incompétitif</a:t>
            </a:r>
            <a:r>
              <a:rPr lang="fr-F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.</a:t>
            </a:r>
            <a:endParaRPr lang="fr-FR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5923" y="3214686"/>
            <a:ext cx="4878077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93107" y="3214686"/>
            <a:ext cx="3950893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08874" y="0"/>
            <a:ext cx="4535126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143999" cy="620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428596" y="1500174"/>
            <a:ext cx="2500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Inhibiteur compétitif</a:t>
            </a:r>
            <a:endParaRPr lang="fr-FR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628493"/>
            <a:ext cx="9107038" cy="358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endParaRPr lang="fr-FR" dirty="0" smtClean="0"/>
          </a:p>
          <a:p>
            <a:r>
              <a:rPr lang="fr-FR" b="1" dirty="0" smtClean="0"/>
              <a:t> </a:t>
            </a:r>
            <a:endParaRPr lang="fr-FR" dirty="0" smtClean="0"/>
          </a:p>
          <a:p>
            <a:r>
              <a:rPr lang="fr-FR" b="1" dirty="0" smtClean="0"/>
              <a:t>TD n3 et 4  de Biochimie Métabolique</a:t>
            </a:r>
            <a:endParaRPr lang="fr-FR" dirty="0" smtClean="0"/>
          </a:p>
          <a:p>
            <a:r>
              <a:rPr lang="fr-FR" dirty="0" smtClean="0"/>
              <a:t> </a:t>
            </a:r>
          </a:p>
          <a:p>
            <a:r>
              <a:rPr lang="fr-FR" b="1" dirty="0" smtClean="0"/>
              <a:t>A) Glycolyse et CK</a:t>
            </a:r>
            <a:endParaRPr lang="fr-FR" dirty="0" smtClean="0"/>
          </a:p>
          <a:p>
            <a:r>
              <a:rPr lang="fr-FR" dirty="0" smtClean="0"/>
              <a:t> </a:t>
            </a:r>
          </a:p>
          <a:p>
            <a:r>
              <a:rPr lang="fr-FR" b="1" dirty="0" smtClean="0"/>
              <a:t>1) Donner le bilan énergétique total du métabolisme du cycle de Krebs, </a:t>
            </a:r>
            <a:endParaRPr lang="fr-FR" dirty="0" smtClean="0"/>
          </a:p>
          <a:p>
            <a:r>
              <a:rPr lang="fr-FR" b="1" dirty="0" smtClean="0"/>
              <a:t> </a:t>
            </a:r>
            <a:endParaRPr lang="fr-FR" dirty="0" smtClean="0"/>
          </a:p>
          <a:p>
            <a:r>
              <a:rPr lang="fr-FR" b="1" dirty="0" smtClean="0"/>
              <a:t>2) Donner l’équation chimique de l’oxydation totale de l’</a:t>
            </a:r>
            <a:r>
              <a:rPr lang="fr-FR" b="1" dirty="0" err="1" smtClean="0"/>
              <a:t>acétylcoA</a:t>
            </a:r>
            <a:r>
              <a:rPr lang="fr-FR" b="1" dirty="0" smtClean="0"/>
              <a:t>-SH dans le cycle de Krebs</a:t>
            </a:r>
            <a:endParaRPr lang="fr-FR" dirty="0" smtClean="0"/>
          </a:p>
          <a:p>
            <a:r>
              <a:rPr lang="fr-FR" b="1" dirty="0" smtClean="0"/>
              <a:t> </a:t>
            </a:r>
            <a:endParaRPr lang="fr-FR" dirty="0" smtClean="0"/>
          </a:p>
          <a:p>
            <a:r>
              <a:rPr lang="fr-FR" b="1" dirty="0" smtClean="0"/>
              <a:t>3) Ecrire l’équation d’oxydation totale du Glucose in vivo et le chemin métabolique suivi</a:t>
            </a:r>
            <a:endParaRPr lang="fr-FR" dirty="0" smtClean="0"/>
          </a:p>
          <a:p>
            <a:r>
              <a:rPr lang="fr-FR" b="1" dirty="0" smtClean="0"/>
              <a:t> </a:t>
            </a:r>
            <a:endParaRPr lang="fr-FR" dirty="0" smtClean="0"/>
          </a:p>
          <a:p>
            <a:r>
              <a:rPr lang="fr-FR" b="1" dirty="0" smtClean="0"/>
              <a:t>5) Calculer le nombre d’ATP formés en supposant que toutes les coenzymes sont </a:t>
            </a:r>
            <a:r>
              <a:rPr lang="fr-FR" b="1" dirty="0" err="1" smtClean="0"/>
              <a:t>réoxydés</a:t>
            </a:r>
            <a:r>
              <a:rPr lang="fr-FR" b="1" dirty="0" smtClean="0"/>
              <a:t> au niveau de la chaine respiratoire</a:t>
            </a:r>
            <a:endParaRPr lang="fr-FR" dirty="0" smtClean="0"/>
          </a:p>
          <a:p>
            <a:r>
              <a:rPr lang="fr-FR" b="1" dirty="0" smtClean="0"/>
              <a:t> </a:t>
            </a:r>
            <a:endParaRPr lang="fr-FR" dirty="0" smtClean="0"/>
          </a:p>
          <a:p>
            <a:r>
              <a:rPr lang="fr-FR" b="1" dirty="0" smtClean="0"/>
              <a:t>6) Sachant que l’oxydation complète du glucose in vitro produit 2,87 joules/moles. Calculer le pourcentage d’énergie récupéré sous forme d’ATP lors de l’oxydation biologique complète du glucose </a:t>
            </a:r>
            <a:endParaRPr lang="fr-FR" dirty="0" smtClean="0"/>
          </a:p>
          <a:p>
            <a:r>
              <a:rPr lang="fr-FR" b="1" dirty="0" smtClean="0"/>
              <a:t> </a:t>
            </a:r>
            <a:endParaRPr lang="fr-FR" dirty="0" smtClean="0"/>
          </a:p>
          <a:p>
            <a:r>
              <a:rPr lang="fr-FR" b="1" dirty="0" smtClean="0"/>
              <a:t>Données : ATP   ∆G°’=  - 30,5 </a:t>
            </a:r>
            <a:r>
              <a:rPr lang="fr-FR" b="1" dirty="0" err="1" smtClean="0"/>
              <a:t>KJoules</a:t>
            </a:r>
            <a:r>
              <a:rPr lang="fr-FR" b="1" dirty="0" smtClean="0"/>
              <a:t>/mole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fr-FR" b="1" dirty="0" smtClean="0"/>
              <a:t>Fermentation et métabolisme anaérobie</a:t>
            </a:r>
            <a:endParaRPr lang="fr-FR" dirty="0" smtClean="0"/>
          </a:p>
          <a:p>
            <a:r>
              <a:rPr lang="fr-FR" dirty="0" smtClean="0"/>
              <a:t> </a:t>
            </a:r>
          </a:p>
          <a:p>
            <a:r>
              <a:rPr lang="fr-FR" b="1" dirty="0" smtClean="0"/>
              <a:t>Seuls les cellules utilisant l’oxygène sont capable de </a:t>
            </a:r>
            <a:r>
              <a:rPr lang="fr-FR" b="1" dirty="0" err="1" smtClean="0"/>
              <a:t>réoxyder</a:t>
            </a:r>
            <a:r>
              <a:rPr lang="fr-FR" b="1" dirty="0" smtClean="0"/>
              <a:t> les coenzymes réduites.</a:t>
            </a:r>
            <a:endParaRPr lang="fr-FR" dirty="0" smtClean="0"/>
          </a:p>
          <a:p>
            <a:r>
              <a:rPr lang="fr-FR" b="1" dirty="0" smtClean="0"/>
              <a:t>Ici les cellules  ne consomment pas d’oxygène. Exemple la levure de boulangerie. Saccharomyces. </a:t>
            </a:r>
            <a:r>
              <a:rPr lang="fr-FR" b="1" dirty="0" err="1" smtClean="0"/>
              <a:t>Cerevisiae</a:t>
            </a:r>
            <a:r>
              <a:rPr lang="fr-FR" b="1" dirty="0" smtClean="0"/>
              <a:t> métabolise le saccharose  en glucose et fructose avant de le métaboliser en éthanol et gaz carbonique</a:t>
            </a:r>
            <a:endParaRPr lang="fr-FR" dirty="0" smtClean="0"/>
          </a:p>
          <a:p>
            <a:r>
              <a:rPr lang="fr-FR" b="1" dirty="0" smtClean="0"/>
              <a:t> </a:t>
            </a:r>
            <a:endParaRPr lang="fr-FR" dirty="0" smtClean="0"/>
          </a:p>
          <a:p>
            <a:r>
              <a:rPr lang="fr-FR" b="1" dirty="0" smtClean="0"/>
              <a:t>1) Donner le bilan énergétique et voie métabolique de la fermentation alcoolique du glucose </a:t>
            </a:r>
            <a:endParaRPr lang="fr-FR" dirty="0" smtClean="0"/>
          </a:p>
          <a:p>
            <a:r>
              <a:rPr lang="fr-FR" b="1" dirty="0" smtClean="0"/>
              <a:t> </a:t>
            </a:r>
            <a:endParaRPr lang="fr-FR" dirty="0" smtClean="0"/>
          </a:p>
          <a:p>
            <a:r>
              <a:rPr lang="fr-FR" b="1" dirty="0" smtClean="0"/>
              <a:t>2) Donner le bilan énergétique et voie métabolique de la fermentation alcoolique du fructose</a:t>
            </a:r>
            <a:endParaRPr lang="fr-FR" dirty="0" smtClean="0"/>
          </a:p>
          <a:p>
            <a:r>
              <a:rPr lang="fr-FR" b="1" dirty="0" smtClean="0"/>
              <a:t> </a:t>
            </a:r>
            <a:endParaRPr lang="fr-FR" dirty="0" smtClean="0"/>
          </a:p>
          <a:p>
            <a:r>
              <a:rPr lang="fr-FR" b="1" dirty="0" smtClean="0"/>
              <a:t>3) Comparer le bilan de la fermentation alcoolique du saccharose dans la levure par rapport a une cellule respiratoire qui oxyde complètement le saccharose</a:t>
            </a:r>
            <a:endParaRPr lang="fr-FR" dirty="0" smtClean="0"/>
          </a:p>
          <a:p>
            <a:r>
              <a:rPr lang="fr-FR" dirty="0" smtClean="0"/>
              <a:t> 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b="1" dirty="0" smtClean="0"/>
              <a:t>TD n5 de Biochimie Métabolique</a:t>
            </a:r>
            <a:endParaRPr lang="fr-FR" dirty="0" smtClean="0"/>
          </a:p>
          <a:p>
            <a:r>
              <a:rPr lang="fr-FR" b="1" dirty="0" smtClean="0"/>
              <a:t> </a:t>
            </a:r>
            <a:endParaRPr lang="fr-FR" dirty="0" smtClean="0"/>
          </a:p>
          <a:p>
            <a:r>
              <a:rPr lang="fr-FR" b="1" dirty="0" smtClean="0"/>
              <a:t>Métabolisme des glucides</a:t>
            </a:r>
            <a:endParaRPr lang="fr-FR" dirty="0" smtClean="0"/>
          </a:p>
          <a:p>
            <a:r>
              <a:rPr lang="fr-FR" b="1" dirty="0" smtClean="0"/>
              <a:t>Ecrire l’équation de bilan de la glycolyse</a:t>
            </a:r>
            <a:endParaRPr lang="fr-FR" dirty="0" smtClean="0"/>
          </a:p>
          <a:p>
            <a:r>
              <a:rPr lang="fr-FR" b="1" dirty="0" smtClean="0"/>
              <a:t>Une bactérie fermente le glucose selon l’équation suivante : </a:t>
            </a:r>
            <a:endParaRPr lang="fr-FR" dirty="0" smtClean="0"/>
          </a:p>
          <a:p>
            <a:r>
              <a:rPr lang="fr-FR" b="1" dirty="0" smtClean="0"/>
              <a:t>C</a:t>
            </a:r>
            <a:r>
              <a:rPr lang="fr-FR" b="1" baseline="-25000" dirty="0" smtClean="0"/>
              <a:t>6</a:t>
            </a:r>
            <a:r>
              <a:rPr lang="fr-FR" b="1" dirty="0" smtClean="0"/>
              <a:t>H</a:t>
            </a:r>
            <a:r>
              <a:rPr lang="fr-FR" b="1" baseline="-25000" dirty="0" smtClean="0"/>
              <a:t>12</a:t>
            </a:r>
            <a:r>
              <a:rPr lang="fr-FR" b="1" dirty="0" smtClean="0"/>
              <a:t>O</a:t>
            </a:r>
            <a:r>
              <a:rPr lang="fr-FR" b="1" baseline="-25000" dirty="0" smtClean="0"/>
              <a:t>8</a:t>
            </a:r>
            <a:r>
              <a:rPr lang="fr-FR" b="1" dirty="0" smtClean="0"/>
              <a:t>   -----------    2 CO</a:t>
            </a:r>
            <a:r>
              <a:rPr lang="fr-FR" b="1" baseline="-25000" dirty="0" smtClean="0"/>
              <a:t>2</a:t>
            </a:r>
            <a:r>
              <a:rPr lang="fr-FR" b="1" dirty="0" smtClean="0"/>
              <a:t>  +    2  C</a:t>
            </a:r>
            <a:r>
              <a:rPr lang="fr-FR" b="1" baseline="-25000" dirty="0" smtClean="0"/>
              <a:t>2</a:t>
            </a:r>
            <a:r>
              <a:rPr lang="fr-FR" b="1" dirty="0" smtClean="0"/>
              <a:t>H</a:t>
            </a:r>
            <a:r>
              <a:rPr lang="fr-FR" b="1" baseline="-25000" dirty="0" smtClean="0"/>
              <a:t>5</a:t>
            </a:r>
            <a:r>
              <a:rPr lang="fr-FR" b="1" dirty="0" smtClean="0"/>
              <a:t>OH</a:t>
            </a:r>
            <a:endParaRPr lang="fr-FR" dirty="0" smtClean="0"/>
          </a:p>
          <a:p>
            <a:r>
              <a:rPr lang="fr-FR" b="1" dirty="0" smtClean="0"/>
              <a:t>On utilise du glucose marqué au carbone radioactif (</a:t>
            </a:r>
            <a:r>
              <a:rPr lang="fr-FR" b="1" baseline="30000" dirty="0" smtClean="0"/>
              <a:t>14</a:t>
            </a:r>
            <a:r>
              <a:rPr lang="fr-FR" b="1" dirty="0" smtClean="0"/>
              <a:t>C), sur quel produit de la réaction retrouve-t-on la radioactivité, sur le dioxyde de carbone  ou éthanol  </a:t>
            </a:r>
            <a:endParaRPr lang="fr-FR" dirty="0" smtClean="0"/>
          </a:p>
          <a:p>
            <a:r>
              <a:rPr lang="fr-FR" b="1" dirty="0" smtClean="0"/>
              <a:t> 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654032"/>
          </a:xfrm>
        </p:spPr>
        <p:txBody>
          <a:bodyPr>
            <a:normAutofit fontScale="90000"/>
          </a:bodyPr>
          <a:lstStyle/>
          <a:p>
            <a:pPr lvl="0"/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Excercice1 :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fr-FR" dirty="0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1000108"/>
            <a:ext cx="9144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4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On considère la réaction du cycle de Krebs catalysé par la fumarase. On détermine l’activité de la glutamate déshydrogénase (GDH) enzyme qui permet d’aboutir à la désamination de l’acide glutamique en présence de NAD+.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4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On mesure l’activité de la GDH en étudiant la réaction dans le sens de formation de l’acide glutamique, pour cela on verse successivement :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4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0,2 ml d’une solution de sulfate d’ammonium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4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2,4 ml d’une solution tampon pH=8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4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0,1 ml d’une solution de NAD réduit 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4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0,1 ml d’extrait enzymatique purifié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4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0,2 ml d’une solution de substrat diacide alpha cétonique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4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 volume final est de 3ml et on opère à 25°C .On mesure à 340nm l’absorbance obtenue en fonction du temps dans une cuve </a:t>
            </a:r>
            <a:r>
              <a:rPr kumimoji="0" lang="fr-FR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spectrophotométrique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dont le trajet optique est de 1 cm 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4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On obtient les résultats suivant: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4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TD 3,4 et 5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6000768"/>
          </a:xfrm>
        </p:spPr>
        <p:txBody>
          <a:bodyPr>
            <a:normAutofit/>
          </a:bodyPr>
          <a:lstStyle/>
          <a:p>
            <a:r>
              <a:rPr lang="fr-FR" sz="2000" dirty="0" smtClean="0"/>
              <a:t>1) Bilan C.K.</a:t>
            </a:r>
          </a:p>
          <a:p>
            <a:r>
              <a:rPr lang="fr-FR" sz="2000" dirty="0" err="1" smtClean="0"/>
              <a:t>AcétylCoA</a:t>
            </a:r>
            <a:r>
              <a:rPr lang="fr-FR" sz="2000" dirty="0" smtClean="0"/>
              <a:t>+2H</a:t>
            </a:r>
            <a:r>
              <a:rPr lang="fr-FR" sz="2000" baseline="-25000" dirty="0" smtClean="0"/>
              <a:t>2</a:t>
            </a:r>
            <a:r>
              <a:rPr lang="fr-FR" sz="2000" dirty="0" smtClean="0"/>
              <a:t>0 3 NAD</a:t>
            </a:r>
            <a:r>
              <a:rPr lang="fr-FR" sz="2000" baseline="30000" dirty="0" smtClean="0"/>
              <a:t> +</a:t>
            </a:r>
            <a:r>
              <a:rPr lang="fr-FR" sz="2000" dirty="0" smtClean="0"/>
              <a:t> + FAD + GDP+P→2 CO</a:t>
            </a:r>
            <a:r>
              <a:rPr lang="fr-FR" sz="2000" baseline="-25000" dirty="0" smtClean="0"/>
              <a:t>2</a:t>
            </a:r>
            <a:r>
              <a:rPr lang="fr-FR" sz="2000" dirty="0" smtClean="0"/>
              <a:t> + </a:t>
            </a:r>
            <a:r>
              <a:rPr lang="fr-FR" sz="2000" dirty="0" err="1" smtClean="0"/>
              <a:t>CoASH</a:t>
            </a:r>
            <a:r>
              <a:rPr lang="fr-FR" sz="2000" dirty="0" smtClean="0"/>
              <a:t>+ 3 NADH+H</a:t>
            </a:r>
            <a:r>
              <a:rPr lang="fr-FR" sz="2000" baseline="30000" dirty="0" smtClean="0"/>
              <a:t> +</a:t>
            </a:r>
            <a:r>
              <a:rPr lang="fr-FR" sz="2000" dirty="0" smtClean="0"/>
              <a:t> + FADH</a:t>
            </a:r>
            <a:r>
              <a:rPr lang="fr-FR" sz="2000" baseline="-25000" dirty="0" smtClean="0"/>
              <a:t>2</a:t>
            </a:r>
            <a:r>
              <a:rPr lang="fr-FR" sz="2000" dirty="0" smtClean="0"/>
              <a:t> + GTP</a:t>
            </a:r>
          </a:p>
          <a:p>
            <a:r>
              <a:rPr lang="fr-FR" sz="2000" dirty="0" smtClean="0"/>
              <a:t>Bilan total il faut ajouter la glycolyse:</a:t>
            </a:r>
          </a:p>
          <a:p>
            <a:r>
              <a:rPr lang="fr-FR" sz="2000" dirty="0" err="1" smtClean="0"/>
              <a:t>Gluc</a:t>
            </a:r>
            <a:r>
              <a:rPr lang="fr-FR" sz="2000" dirty="0" smtClean="0"/>
              <a:t> +2 Pi + 2 ADP + 2 NAD</a:t>
            </a:r>
            <a:r>
              <a:rPr lang="fr-FR" sz="2000" baseline="30000" dirty="0" smtClean="0"/>
              <a:t> + </a:t>
            </a:r>
            <a:r>
              <a:rPr lang="fr-FR" sz="2000" dirty="0" smtClean="0"/>
              <a:t>→ 2 </a:t>
            </a:r>
            <a:r>
              <a:rPr lang="fr-FR" sz="2000" dirty="0" err="1" smtClean="0"/>
              <a:t>Pyr</a:t>
            </a:r>
            <a:r>
              <a:rPr lang="fr-FR" sz="2000" dirty="0" smtClean="0"/>
              <a:t> + 2 ATP + 2 NADH+H</a:t>
            </a:r>
            <a:r>
              <a:rPr lang="fr-FR" sz="2000" baseline="30000" dirty="0" smtClean="0"/>
              <a:t> + </a:t>
            </a:r>
            <a:endParaRPr lang="fr-FR" sz="2000" dirty="0" smtClean="0"/>
          </a:p>
          <a:p>
            <a:r>
              <a:rPr lang="fr-FR" sz="2000" dirty="0" smtClean="0"/>
              <a:t>Décarboxylation </a:t>
            </a:r>
            <a:r>
              <a:rPr lang="fr-FR" sz="2000" dirty="0" err="1" smtClean="0"/>
              <a:t>Ac</a:t>
            </a:r>
            <a:r>
              <a:rPr lang="fr-FR" sz="2000" dirty="0" smtClean="0"/>
              <a:t> </a:t>
            </a:r>
            <a:r>
              <a:rPr lang="fr-FR" sz="2000" dirty="0" err="1" smtClean="0"/>
              <a:t>pyr</a:t>
            </a:r>
            <a:r>
              <a:rPr lang="fr-FR" sz="2000" dirty="0" smtClean="0"/>
              <a:t>:</a:t>
            </a:r>
          </a:p>
          <a:p>
            <a:r>
              <a:rPr lang="fr-FR" sz="2000" dirty="0" smtClean="0"/>
              <a:t>2 </a:t>
            </a:r>
            <a:r>
              <a:rPr lang="fr-FR" sz="2000" dirty="0" err="1" smtClean="0"/>
              <a:t>Ac</a:t>
            </a:r>
            <a:r>
              <a:rPr lang="fr-FR" sz="2000" dirty="0" smtClean="0"/>
              <a:t> </a:t>
            </a:r>
            <a:r>
              <a:rPr lang="fr-FR" sz="2000" dirty="0" err="1" smtClean="0"/>
              <a:t>Pyr</a:t>
            </a:r>
            <a:r>
              <a:rPr lang="fr-FR" sz="2000" dirty="0" smtClean="0"/>
              <a:t> + NAD</a:t>
            </a:r>
            <a:r>
              <a:rPr lang="fr-FR" sz="2000" baseline="30000" dirty="0" smtClean="0"/>
              <a:t> +</a:t>
            </a:r>
            <a:r>
              <a:rPr lang="fr-FR" sz="2000" dirty="0" smtClean="0"/>
              <a:t> → 2CO</a:t>
            </a:r>
            <a:r>
              <a:rPr lang="fr-FR" sz="2000" baseline="-25000" dirty="0" smtClean="0"/>
              <a:t>2</a:t>
            </a:r>
            <a:r>
              <a:rPr lang="fr-FR" sz="2000" dirty="0" smtClean="0"/>
              <a:t>+ 2 </a:t>
            </a:r>
            <a:r>
              <a:rPr lang="fr-FR" sz="2000" dirty="0" err="1" smtClean="0"/>
              <a:t>AcétylCoA</a:t>
            </a:r>
            <a:r>
              <a:rPr lang="fr-FR" sz="2000" dirty="0" smtClean="0"/>
              <a:t> + 2 NADH+H</a:t>
            </a:r>
            <a:r>
              <a:rPr lang="fr-FR" sz="2000" baseline="30000" dirty="0" smtClean="0"/>
              <a:t> + </a:t>
            </a:r>
            <a:endParaRPr lang="fr-FR" sz="2000" dirty="0" smtClean="0"/>
          </a:p>
          <a:p>
            <a:r>
              <a:rPr lang="fr-FR" sz="2000" dirty="0" smtClean="0"/>
              <a:t>3) </a:t>
            </a:r>
            <a:r>
              <a:rPr lang="fr-FR" sz="2000" dirty="0" err="1" smtClean="0"/>
              <a:t>Gluc</a:t>
            </a:r>
            <a:r>
              <a:rPr lang="fr-FR" sz="2000" dirty="0" smtClean="0"/>
              <a:t>+ 2Pi + 2ATP + 4 ADP + 10 NAD</a:t>
            </a:r>
            <a:r>
              <a:rPr lang="fr-FR" sz="2000" baseline="30000" dirty="0" smtClean="0"/>
              <a:t> + </a:t>
            </a:r>
            <a:r>
              <a:rPr lang="fr-FR" sz="2000" dirty="0" smtClean="0"/>
              <a:t> + 2FAD+ 2GDP → 6 CO</a:t>
            </a:r>
            <a:r>
              <a:rPr lang="fr-FR" sz="2000" baseline="-25000" dirty="0" smtClean="0"/>
              <a:t>2</a:t>
            </a:r>
            <a:r>
              <a:rPr lang="fr-FR" sz="2000" dirty="0" smtClean="0"/>
              <a:t> + 10 NADH+H</a:t>
            </a:r>
            <a:r>
              <a:rPr lang="fr-FR" sz="2000" baseline="30000" dirty="0" smtClean="0"/>
              <a:t> +</a:t>
            </a:r>
            <a:r>
              <a:rPr lang="fr-FR" sz="2000" dirty="0" smtClean="0"/>
              <a:t> + 2 ATP + 2GTP + 2FADH</a:t>
            </a:r>
            <a:r>
              <a:rPr lang="fr-FR" sz="2000" baseline="-25000" dirty="0" smtClean="0"/>
              <a:t>2</a:t>
            </a:r>
            <a:endParaRPr lang="fr-FR" sz="2000" dirty="0" smtClean="0"/>
          </a:p>
          <a:p>
            <a:endParaRPr lang="fr-FR" sz="2000" dirty="0" smtClean="0"/>
          </a:p>
          <a:p>
            <a:r>
              <a:rPr lang="fr-FR" sz="2000" dirty="0" smtClean="0"/>
              <a:t>Voie : </a:t>
            </a:r>
            <a:r>
              <a:rPr lang="fr-FR" sz="2000" dirty="0" err="1" smtClean="0"/>
              <a:t>Glyc</a:t>
            </a:r>
            <a:r>
              <a:rPr lang="fr-FR" sz="2000" dirty="0" smtClean="0"/>
              <a:t> + </a:t>
            </a:r>
            <a:r>
              <a:rPr lang="fr-FR" sz="2000" dirty="0" err="1" smtClean="0"/>
              <a:t>Décarb</a:t>
            </a:r>
            <a:r>
              <a:rPr lang="fr-FR" sz="2000" dirty="0" smtClean="0"/>
              <a:t> </a:t>
            </a:r>
            <a:r>
              <a:rPr lang="fr-FR" sz="2000" dirty="0" err="1" smtClean="0"/>
              <a:t>Pyr</a:t>
            </a:r>
            <a:r>
              <a:rPr lang="fr-FR" sz="2000" dirty="0" smtClean="0"/>
              <a:t> + CK  voir    cours </a:t>
            </a:r>
          </a:p>
          <a:p>
            <a:r>
              <a:rPr lang="fr-FR" sz="2000" dirty="0" smtClean="0"/>
              <a:t>Bilan   10 NADH+H</a:t>
            </a:r>
            <a:r>
              <a:rPr lang="fr-FR" sz="2000" baseline="30000" dirty="0" smtClean="0"/>
              <a:t> +</a:t>
            </a:r>
            <a:r>
              <a:rPr lang="fr-FR" sz="2000" dirty="0" smtClean="0"/>
              <a:t> X 3    =     30 ATP</a:t>
            </a:r>
          </a:p>
          <a:p>
            <a:r>
              <a:rPr lang="fr-FR" sz="2000" dirty="0" smtClean="0"/>
              <a:t>              </a:t>
            </a:r>
            <a:r>
              <a:rPr lang="fr-FR" sz="2000" dirty="0" smtClean="0">
                <a:solidFill>
                  <a:srgbClr val="00B050"/>
                </a:solidFill>
              </a:rPr>
              <a:t>-2ATP</a:t>
            </a:r>
            <a:r>
              <a:rPr lang="fr-FR" sz="2000" dirty="0" smtClean="0"/>
              <a:t>+4ATP           =   2ATP</a:t>
            </a:r>
          </a:p>
          <a:p>
            <a:r>
              <a:rPr lang="fr-FR" sz="2000" dirty="0" smtClean="0"/>
              <a:t>                           2GTP           =   2 ATP</a:t>
            </a:r>
          </a:p>
          <a:p>
            <a:r>
              <a:rPr lang="fr-FR" sz="2000" dirty="0" smtClean="0"/>
              <a:t>                           2  FADH</a:t>
            </a:r>
            <a:r>
              <a:rPr lang="fr-FR" sz="2000" baseline="-25000" dirty="0" smtClean="0"/>
              <a:t>2</a:t>
            </a:r>
            <a:r>
              <a:rPr lang="fr-FR" sz="2000" dirty="0" smtClean="0"/>
              <a:t> =       4 ATP</a:t>
            </a:r>
          </a:p>
          <a:p>
            <a:pPr>
              <a:buNone/>
            </a:pPr>
            <a:r>
              <a:rPr lang="fr-FR" sz="2000" dirty="0" smtClean="0"/>
              <a:t>5)                                            </a:t>
            </a:r>
            <a:r>
              <a:rPr lang="fr-FR" sz="2000" dirty="0" smtClean="0">
                <a:solidFill>
                  <a:srgbClr val="FF0000"/>
                </a:solidFill>
              </a:rPr>
              <a:t> 38 ATP/</a:t>
            </a:r>
            <a:r>
              <a:rPr lang="fr-FR" sz="2000" dirty="0" err="1" smtClean="0">
                <a:solidFill>
                  <a:srgbClr val="FF0000"/>
                </a:solidFill>
              </a:rPr>
              <a:t>Gluc</a:t>
            </a:r>
            <a:endParaRPr lang="fr-FR" sz="2000" dirty="0" smtClean="0">
              <a:solidFill>
                <a:srgbClr val="FF0000"/>
              </a:solidFill>
            </a:endParaRP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214290"/>
            <a:ext cx="8643998" cy="66437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000" dirty="0" smtClean="0"/>
              <a:t>6) C6H12O6   +   6  O</a:t>
            </a:r>
            <a:r>
              <a:rPr lang="fr-FR" sz="2000" baseline="-25000" dirty="0" smtClean="0"/>
              <a:t>2</a:t>
            </a:r>
            <a:r>
              <a:rPr lang="fr-FR" sz="2000" dirty="0" smtClean="0"/>
              <a:t>   → 6 CO</a:t>
            </a:r>
            <a:r>
              <a:rPr lang="fr-FR" sz="2000" baseline="-25000" dirty="0" smtClean="0"/>
              <a:t>2</a:t>
            </a:r>
            <a:r>
              <a:rPr lang="fr-FR" sz="2000" dirty="0" smtClean="0"/>
              <a:t> + 6 H</a:t>
            </a:r>
            <a:r>
              <a:rPr lang="fr-FR" sz="2000" baseline="-25000" dirty="0" smtClean="0"/>
              <a:t>2</a:t>
            </a:r>
            <a:r>
              <a:rPr lang="fr-FR" sz="2000" dirty="0" smtClean="0"/>
              <a:t>O</a:t>
            </a:r>
          </a:p>
          <a:p>
            <a:pPr>
              <a:buNone/>
            </a:pPr>
            <a:r>
              <a:rPr lang="fr-FR" sz="2000" dirty="0" err="1" smtClean="0"/>
              <a:t>Oxydao</a:t>
            </a:r>
            <a:r>
              <a:rPr lang="fr-FR" sz="2000" dirty="0" smtClean="0"/>
              <a:t> complète du </a:t>
            </a:r>
            <a:r>
              <a:rPr lang="fr-FR" sz="2000" dirty="0" err="1" smtClean="0"/>
              <a:t>Gluc</a:t>
            </a:r>
            <a:r>
              <a:rPr lang="fr-FR" sz="2000" dirty="0" smtClean="0"/>
              <a:t> in vitro →               2870 </a:t>
            </a:r>
            <a:r>
              <a:rPr lang="fr-FR" sz="2000" dirty="0" err="1" smtClean="0"/>
              <a:t>kj</a:t>
            </a:r>
            <a:r>
              <a:rPr lang="fr-FR" sz="2000" dirty="0" smtClean="0"/>
              <a:t>/mole</a:t>
            </a:r>
          </a:p>
          <a:p>
            <a:pPr>
              <a:buNone/>
            </a:pPr>
            <a:r>
              <a:rPr lang="fr-FR" sz="2000" dirty="0" err="1" smtClean="0"/>
              <a:t>Oxydao</a:t>
            </a:r>
            <a:r>
              <a:rPr lang="fr-FR" sz="2000" dirty="0" smtClean="0"/>
              <a:t> complète in vivo du </a:t>
            </a:r>
            <a:r>
              <a:rPr lang="fr-FR" sz="2000" dirty="0" err="1" smtClean="0"/>
              <a:t>Gluc</a:t>
            </a:r>
            <a:r>
              <a:rPr lang="fr-FR" sz="2000" dirty="0" smtClean="0"/>
              <a:t>  →               38 ATP  X 30,5 </a:t>
            </a:r>
            <a:r>
              <a:rPr lang="fr-FR" sz="2000" dirty="0" err="1" smtClean="0"/>
              <a:t>Kj</a:t>
            </a:r>
            <a:r>
              <a:rPr lang="fr-FR" sz="2000" dirty="0" smtClean="0"/>
              <a:t>/mole</a:t>
            </a:r>
          </a:p>
          <a:p>
            <a:endParaRPr lang="fr-FR" sz="2000" dirty="0" smtClean="0"/>
          </a:p>
          <a:p>
            <a:r>
              <a:rPr lang="fr-FR" sz="2000" dirty="0" smtClean="0"/>
              <a:t>Rendement Biologique    1159 </a:t>
            </a:r>
            <a:r>
              <a:rPr lang="fr-FR" sz="2000" dirty="0" err="1" smtClean="0"/>
              <a:t>kj</a:t>
            </a:r>
            <a:r>
              <a:rPr lang="fr-FR" sz="2000" dirty="0" smtClean="0"/>
              <a:t>/mole  =   40 %</a:t>
            </a:r>
          </a:p>
          <a:p>
            <a:pPr>
              <a:buNone/>
            </a:pPr>
            <a:r>
              <a:rPr lang="fr-FR" sz="2000" dirty="0" smtClean="0"/>
              <a:t>                                                     2870 </a:t>
            </a:r>
            <a:r>
              <a:rPr lang="fr-FR" sz="2000" dirty="0" err="1" smtClean="0"/>
              <a:t>kj</a:t>
            </a:r>
            <a:r>
              <a:rPr lang="fr-FR" sz="2000" dirty="0" smtClean="0"/>
              <a:t>/mole</a:t>
            </a:r>
          </a:p>
          <a:p>
            <a:endParaRPr lang="fr-FR" sz="2000" dirty="0" smtClean="0"/>
          </a:p>
          <a:p>
            <a:r>
              <a:rPr lang="fr-FR" sz="2000" dirty="0" smtClean="0">
                <a:solidFill>
                  <a:srgbClr val="FF0000"/>
                </a:solidFill>
              </a:rPr>
              <a:t>B) Fermentation et métabolisme en anaérobiose</a:t>
            </a:r>
          </a:p>
          <a:p>
            <a:r>
              <a:rPr lang="fr-FR" sz="2000" dirty="0" smtClean="0"/>
              <a:t>        Bilan et voie </a:t>
            </a:r>
            <a:r>
              <a:rPr lang="fr-FR" sz="2000" dirty="0" err="1" smtClean="0"/>
              <a:t>gluc</a:t>
            </a:r>
            <a:r>
              <a:rPr lang="fr-FR" sz="2000" dirty="0" smtClean="0"/>
              <a:t>                                                bilan et voie du Fructose</a:t>
            </a:r>
          </a:p>
          <a:p>
            <a:endParaRPr lang="fr-FR" sz="2000" dirty="0" smtClean="0"/>
          </a:p>
        </p:txBody>
      </p:sp>
      <p:cxnSp>
        <p:nvCxnSpPr>
          <p:cNvPr id="7" name="Connecteur droit 6"/>
          <p:cNvCxnSpPr/>
          <p:nvPr/>
        </p:nvCxnSpPr>
        <p:spPr>
          <a:xfrm>
            <a:off x="3286116" y="2000240"/>
            <a:ext cx="1571636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 rot="16200000" flipH="1">
            <a:off x="2571736" y="4929198"/>
            <a:ext cx="3214710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34258" t="10281" r="36378" b="17180"/>
          <a:stretch>
            <a:fillRect/>
          </a:stretch>
        </p:blipFill>
        <p:spPr bwMode="auto">
          <a:xfrm>
            <a:off x="928662" y="3500438"/>
            <a:ext cx="2571768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 l="35156" t="13892" r="35156" b="18035"/>
          <a:stretch>
            <a:fillRect/>
          </a:stretch>
        </p:blipFill>
        <p:spPr bwMode="auto">
          <a:xfrm>
            <a:off x="5429256" y="3571876"/>
            <a:ext cx="2714644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214282" y="0"/>
            <a:ext cx="8929718" cy="6858000"/>
          </a:xfrm>
        </p:spPr>
        <p:txBody>
          <a:bodyPr>
            <a:normAutofit fontScale="92500" lnSpcReduction="10000"/>
          </a:bodyPr>
          <a:lstStyle/>
          <a:p>
            <a:r>
              <a:rPr lang="fr-FR" sz="2000" dirty="0" smtClean="0"/>
              <a:t>1) </a:t>
            </a:r>
            <a:r>
              <a:rPr lang="fr-FR" sz="2000" dirty="0" err="1" smtClean="0"/>
              <a:t>Gluc</a:t>
            </a:r>
            <a:r>
              <a:rPr lang="fr-FR" sz="2000" dirty="0" smtClean="0"/>
              <a:t> +2 ADP   → 2 CO2 + 2 éthanol + 2 ATP</a:t>
            </a:r>
          </a:p>
          <a:p>
            <a:r>
              <a:rPr lang="fr-FR" sz="2000" dirty="0" smtClean="0"/>
              <a:t>Bilan 2ATP</a:t>
            </a:r>
          </a:p>
          <a:p>
            <a:r>
              <a:rPr lang="fr-FR" sz="2000" dirty="0" smtClean="0"/>
              <a:t>2) </a:t>
            </a:r>
            <a:r>
              <a:rPr lang="fr-FR" sz="2000" dirty="0" err="1" smtClean="0"/>
              <a:t>Fruct</a:t>
            </a:r>
            <a:r>
              <a:rPr lang="fr-FR" sz="2000" dirty="0" smtClean="0"/>
              <a:t> + 2ATP→  2 CO2 + 2 </a:t>
            </a:r>
            <a:r>
              <a:rPr lang="fr-FR" sz="2000" dirty="0" err="1" smtClean="0"/>
              <a:t>étahanol</a:t>
            </a:r>
            <a:r>
              <a:rPr lang="fr-FR" sz="2000" dirty="0" smtClean="0"/>
              <a:t> + 2 ATP</a:t>
            </a:r>
          </a:p>
          <a:p>
            <a:r>
              <a:rPr lang="fr-FR" sz="2000" dirty="0" smtClean="0"/>
              <a:t>Bilan 2 ATP</a:t>
            </a:r>
          </a:p>
          <a:p>
            <a:r>
              <a:rPr lang="fr-FR" sz="2000" dirty="0" smtClean="0"/>
              <a:t> 3) Bilan de </a:t>
            </a:r>
            <a:r>
              <a:rPr lang="fr-FR" sz="2000" dirty="0" err="1" smtClean="0"/>
              <a:t>fermentao</a:t>
            </a:r>
            <a:r>
              <a:rPr lang="fr-FR" sz="2000" dirty="0" smtClean="0"/>
              <a:t> du saccharose→</a:t>
            </a:r>
            <a:r>
              <a:rPr lang="fr-FR" sz="2000" dirty="0" err="1" smtClean="0"/>
              <a:t>Gluc</a:t>
            </a:r>
            <a:r>
              <a:rPr lang="fr-FR" sz="2000" dirty="0" smtClean="0"/>
              <a:t>+</a:t>
            </a:r>
            <a:r>
              <a:rPr lang="fr-FR" sz="2000" dirty="0" err="1" smtClean="0"/>
              <a:t>Fruct</a:t>
            </a:r>
            <a:endParaRPr lang="fr-FR" sz="2000" dirty="0" smtClean="0"/>
          </a:p>
          <a:p>
            <a:r>
              <a:rPr lang="fr-FR" sz="2000" dirty="0" smtClean="0"/>
              <a:t>2+2 = 4 ATP</a:t>
            </a:r>
          </a:p>
          <a:p>
            <a:r>
              <a:rPr lang="fr-FR" sz="2000" dirty="0" smtClean="0"/>
              <a:t>Bilan de l’</a:t>
            </a:r>
            <a:r>
              <a:rPr lang="fr-FR" sz="2000" dirty="0" err="1" smtClean="0"/>
              <a:t>oxydo</a:t>
            </a:r>
            <a:r>
              <a:rPr lang="fr-FR" sz="2000" dirty="0" smtClean="0"/>
              <a:t> totale du </a:t>
            </a:r>
            <a:r>
              <a:rPr lang="fr-FR" sz="2000" dirty="0" err="1" smtClean="0"/>
              <a:t>sacch</a:t>
            </a:r>
            <a:r>
              <a:rPr lang="fr-FR" sz="2000" dirty="0" smtClean="0"/>
              <a:t> </a:t>
            </a:r>
            <a:r>
              <a:rPr lang="fr-FR" sz="2000" dirty="0" err="1" smtClean="0"/>
              <a:t>Gluc</a:t>
            </a:r>
            <a:r>
              <a:rPr lang="fr-FR" sz="2000" dirty="0" smtClean="0"/>
              <a:t>+ </a:t>
            </a:r>
            <a:r>
              <a:rPr lang="fr-FR" sz="2000" dirty="0" err="1" smtClean="0"/>
              <a:t>Fruct</a:t>
            </a:r>
            <a:r>
              <a:rPr lang="fr-FR" sz="2000" dirty="0" smtClean="0"/>
              <a:t> = 38+38= 76 ATP</a:t>
            </a:r>
          </a:p>
          <a:p>
            <a:pPr algn="ctr"/>
            <a:r>
              <a:rPr lang="fr-FR" sz="2000" dirty="0" smtClean="0">
                <a:solidFill>
                  <a:srgbClr val="FF0000"/>
                </a:solidFill>
              </a:rPr>
              <a:t>TD 4</a:t>
            </a:r>
          </a:p>
          <a:p>
            <a:pPr algn="ctr"/>
            <a:endParaRPr lang="fr-FR" sz="2000" dirty="0" smtClean="0">
              <a:solidFill>
                <a:srgbClr val="FF0000"/>
              </a:solidFill>
            </a:endParaRPr>
          </a:p>
          <a:p>
            <a:pPr algn="ctr"/>
            <a:endParaRPr lang="fr-FR" sz="2000" dirty="0" smtClean="0">
              <a:solidFill>
                <a:srgbClr val="FF0000"/>
              </a:solidFill>
            </a:endParaRPr>
          </a:p>
          <a:p>
            <a:pPr algn="ctr"/>
            <a:endParaRPr lang="fr-FR" sz="2000" dirty="0" smtClean="0">
              <a:solidFill>
                <a:srgbClr val="FF0000"/>
              </a:solidFill>
            </a:endParaRPr>
          </a:p>
          <a:p>
            <a:pPr algn="ctr"/>
            <a:endParaRPr lang="fr-FR" sz="2000" dirty="0" smtClean="0">
              <a:solidFill>
                <a:srgbClr val="FF0000"/>
              </a:solidFill>
            </a:endParaRPr>
          </a:p>
          <a:p>
            <a:pPr algn="ctr"/>
            <a:endParaRPr lang="fr-FR" sz="2000" dirty="0" smtClean="0">
              <a:solidFill>
                <a:srgbClr val="FF0000"/>
              </a:solidFill>
            </a:endParaRPr>
          </a:p>
          <a:p>
            <a:pPr algn="ctr"/>
            <a:endParaRPr lang="fr-FR" sz="2000" dirty="0" smtClean="0">
              <a:solidFill>
                <a:srgbClr val="FF0000"/>
              </a:solidFill>
            </a:endParaRPr>
          </a:p>
          <a:p>
            <a:pPr algn="ctr"/>
            <a:endParaRPr lang="fr-FR" sz="2000" dirty="0" smtClean="0">
              <a:solidFill>
                <a:srgbClr val="FF0000"/>
              </a:solidFill>
            </a:endParaRPr>
          </a:p>
          <a:p>
            <a:pPr algn="ctr"/>
            <a:endParaRPr lang="fr-FR" sz="2000" dirty="0" smtClean="0">
              <a:solidFill>
                <a:srgbClr val="FF0000"/>
              </a:solidFill>
            </a:endParaRPr>
          </a:p>
          <a:p>
            <a:pPr algn="ctr"/>
            <a:endParaRPr lang="fr-FR" sz="2000" dirty="0" smtClean="0">
              <a:solidFill>
                <a:srgbClr val="FF0000"/>
              </a:solidFill>
            </a:endParaRPr>
          </a:p>
          <a:p>
            <a:pPr algn="ctr"/>
            <a:endParaRPr lang="fr-FR" sz="2000" dirty="0" smtClean="0">
              <a:solidFill>
                <a:srgbClr val="FF0000"/>
              </a:solidFill>
            </a:endParaRPr>
          </a:p>
          <a:p>
            <a:pPr algn="ctr"/>
            <a:endParaRPr lang="fr-FR" sz="2000" dirty="0" smtClean="0">
              <a:solidFill>
                <a:srgbClr val="FF0000"/>
              </a:solidFill>
            </a:endParaRPr>
          </a:p>
          <a:p>
            <a:pPr algn="ctr"/>
            <a:endParaRPr lang="fr-FR" sz="2000" dirty="0" smtClean="0">
              <a:solidFill>
                <a:srgbClr val="FF0000"/>
              </a:solidFill>
            </a:endParaRPr>
          </a:p>
          <a:p>
            <a:pPr algn="ctr"/>
            <a:r>
              <a:rPr lang="fr-FR" sz="2000" dirty="0" smtClean="0">
                <a:solidFill>
                  <a:srgbClr val="FF0000"/>
                </a:solidFill>
              </a:rPr>
              <a:t>La radioactivité</a:t>
            </a:r>
            <a:endParaRPr lang="fr-FR" sz="2000" dirty="0">
              <a:solidFill>
                <a:srgbClr val="FF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 l="34590" t="26367" r="33016" b="37500"/>
          <a:stretch>
            <a:fillRect/>
          </a:stretch>
        </p:blipFill>
        <p:spPr bwMode="auto">
          <a:xfrm>
            <a:off x="214282" y="2571744"/>
            <a:ext cx="8715436" cy="3673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900" dirty="0" smtClean="0">
                <a:solidFill>
                  <a:srgbClr val="FF0000"/>
                </a:solidFill>
              </a:rPr>
              <a:t>                                     Rappel  cours</a:t>
            </a:r>
          </a:p>
          <a:p>
            <a:pPr algn="ctr"/>
            <a:r>
              <a:rPr lang="fr-FR" sz="2900" dirty="0" smtClean="0">
                <a:solidFill>
                  <a:srgbClr val="FF0000"/>
                </a:solidFill>
              </a:rPr>
              <a:t>Chemin métabolique de l’</a:t>
            </a:r>
            <a:r>
              <a:rPr lang="fr-FR" sz="2900" dirty="0" err="1" smtClean="0">
                <a:solidFill>
                  <a:srgbClr val="FF0000"/>
                </a:solidFill>
              </a:rPr>
              <a:t>ox</a:t>
            </a:r>
            <a:r>
              <a:rPr lang="fr-FR" sz="2900" dirty="0" smtClean="0">
                <a:solidFill>
                  <a:srgbClr val="FF0000"/>
                </a:solidFill>
              </a:rPr>
              <a:t> total in vivo du glucose </a:t>
            </a:r>
          </a:p>
          <a:p>
            <a:pPr algn="just"/>
            <a:endParaRPr lang="fr-FR" sz="2900" dirty="0" smtClean="0"/>
          </a:p>
          <a:p>
            <a:pPr algn="just">
              <a:buNone/>
            </a:pPr>
            <a:r>
              <a:rPr lang="fr-FR" sz="2000" dirty="0" smtClean="0"/>
              <a:t>   </a:t>
            </a:r>
            <a:endParaRPr lang="fr-FR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34041" t="17578" r="34114" b="34570"/>
          <a:stretch>
            <a:fillRect/>
          </a:stretch>
        </p:blipFill>
        <p:spPr bwMode="auto">
          <a:xfrm>
            <a:off x="571472" y="1857364"/>
            <a:ext cx="771527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214290"/>
            <a:ext cx="8643998" cy="642942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fr-FR" sz="2000" dirty="0" smtClean="0"/>
              <a:t>TD n° 5 </a:t>
            </a:r>
          </a:p>
          <a:p>
            <a:pPr algn="just"/>
            <a:r>
              <a:rPr lang="fr-FR" sz="2000" dirty="0" smtClean="0"/>
              <a:t>1) ATP + Glutamate + NH</a:t>
            </a:r>
            <a:r>
              <a:rPr lang="fr-FR" sz="2000" b="1" baseline="-25000" dirty="0" smtClean="0"/>
              <a:t>3</a:t>
            </a:r>
            <a:r>
              <a:rPr lang="fr-FR" sz="2000" dirty="0" smtClean="0"/>
              <a:t>  ↔  ADP  + P + Glutamine</a:t>
            </a:r>
          </a:p>
          <a:p>
            <a:pPr algn="just"/>
            <a:endParaRPr lang="fr-FR" sz="2000" dirty="0" smtClean="0"/>
          </a:p>
          <a:p>
            <a:pPr algn="just"/>
            <a:r>
              <a:rPr lang="fr-FR" sz="2000" b="1" dirty="0" smtClean="0"/>
              <a:t>HOOC-CH</a:t>
            </a:r>
            <a:r>
              <a:rPr lang="fr-FR" sz="2000" b="1" baseline="-25000" dirty="0" smtClean="0"/>
              <a:t>2</a:t>
            </a:r>
            <a:r>
              <a:rPr lang="fr-FR" sz="2000" b="1" dirty="0" smtClean="0"/>
              <a:t>-CH</a:t>
            </a:r>
            <a:r>
              <a:rPr lang="fr-FR" sz="2000" b="1" baseline="-25000" dirty="0" smtClean="0"/>
              <a:t>2</a:t>
            </a:r>
            <a:r>
              <a:rPr lang="fr-FR" sz="2000" b="1" dirty="0" smtClean="0"/>
              <a:t>-CO-COOH</a:t>
            </a:r>
            <a:r>
              <a:rPr lang="fr-FR" sz="2000" dirty="0" smtClean="0"/>
              <a:t>↔  </a:t>
            </a:r>
            <a:r>
              <a:rPr lang="fr-FR" sz="2000" b="1" dirty="0" smtClean="0"/>
              <a:t>HOOC-CH</a:t>
            </a:r>
            <a:r>
              <a:rPr lang="fr-FR" sz="2000" b="1" baseline="-25000" dirty="0" smtClean="0"/>
              <a:t>2</a:t>
            </a:r>
            <a:r>
              <a:rPr lang="fr-FR" sz="2000" b="1" dirty="0" smtClean="0"/>
              <a:t>-CH</a:t>
            </a:r>
            <a:r>
              <a:rPr lang="fr-FR" sz="2000" b="1" baseline="-25000" dirty="0" smtClean="0"/>
              <a:t>2</a:t>
            </a:r>
            <a:r>
              <a:rPr lang="fr-FR" sz="2000" b="1" dirty="0" smtClean="0"/>
              <a:t>-CH(NH</a:t>
            </a:r>
            <a:r>
              <a:rPr lang="fr-FR" sz="2000" b="1" baseline="-25000" dirty="0" smtClean="0"/>
              <a:t>2</a:t>
            </a:r>
            <a:r>
              <a:rPr lang="fr-FR" sz="2000" b="1" dirty="0" smtClean="0"/>
              <a:t>)-COOH   </a:t>
            </a:r>
            <a:r>
              <a:rPr lang="fr-FR" sz="2000" dirty="0" smtClean="0"/>
              <a:t>AA  Glu    E</a:t>
            </a:r>
          </a:p>
          <a:p>
            <a:pPr algn="just">
              <a:buNone/>
            </a:pPr>
            <a:r>
              <a:rPr lang="fr-FR" sz="2000" dirty="0" smtClean="0"/>
              <a:t>      α –</a:t>
            </a:r>
            <a:r>
              <a:rPr lang="fr-FR" sz="2000" dirty="0" err="1" smtClean="0"/>
              <a:t>cétoglutarate</a:t>
            </a:r>
            <a:endParaRPr lang="fr-FR" sz="2000" dirty="0" smtClean="0"/>
          </a:p>
          <a:p>
            <a:pPr algn="just"/>
            <a:endParaRPr lang="fr-FR" sz="2000" dirty="0" smtClean="0"/>
          </a:p>
          <a:p>
            <a:pPr algn="just"/>
            <a:endParaRPr lang="fr-FR" sz="2000" dirty="0" smtClean="0"/>
          </a:p>
          <a:p>
            <a:pPr algn="just"/>
            <a:r>
              <a:rPr lang="fr-FR" sz="2000" dirty="0" smtClean="0"/>
              <a:t>Glutamine</a:t>
            </a:r>
          </a:p>
          <a:p>
            <a:pPr algn="just"/>
            <a:endParaRPr lang="fr-FR" sz="2000" dirty="0" smtClean="0"/>
          </a:p>
          <a:p>
            <a:pPr algn="just"/>
            <a:r>
              <a:rPr lang="fr-FR" sz="2000" dirty="0" smtClean="0"/>
              <a:t>                                                       Acides nucléiques</a:t>
            </a:r>
          </a:p>
          <a:p>
            <a:pPr algn="just"/>
            <a:r>
              <a:rPr lang="fr-FR" sz="2000" dirty="0" smtClean="0"/>
              <a:t>                                                      UTP--------CTP</a:t>
            </a:r>
          </a:p>
          <a:p>
            <a:pPr algn="just"/>
            <a:r>
              <a:rPr lang="fr-FR" sz="2000" dirty="0" smtClean="0"/>
              <a:t>                                                                                                       Protéines enzymes</a:t>
            </a:r>
          </a:p>
          <a:p>
            <a:pPr algn="just"/>
            <a:r>
              <a:rPr lang="fr-FR" sz="2000" dirty="0" smtClean="0"/>
              <a:t>Page  63 et 64</a:t>
            </a:r>
          </a:p>
          <a:p>
            <a:pPr algn="just"/>
            <a:r>
              <a:rPr lang="fr-FR" sz="2000" dirty="0" smtClean="0"/>
              <a:t>2)  cours     sens 1</a:t>
            </a:r>
          </a:p>
          <a:p>
            <a:pPr algn="just"/>
            <a:r>
              <a:rPr lang="fr-FR" sz="2000" dirty="0" smtClean="0"/>
              <a:t>3)ATP + H</a:t>
            </a:r>
            <a:r>
              <a:rPr lang="fr-FR" sz="2000" b="1" baseline="-25000" dirty="0" smtClean="0"/>
              <a:t>2</a:t>
            </a:r>
            <a:r>
              <a:rPr lang="fr-FR" sz="2000" dirty="0" smtClean="0"/>
              <a:t>O  ↔   ADP  + P      ∆G</a:t>
            </a:r>
            <a:r>
              <a:rPr lang="fr-FR" sz="2000" b="1" baseline="-25000" dirty="0" smtClean="0"/>
              <a:t>1</a:t>
            </a:r>
            <a:r>
              <a:rPr lang="fr-FR" sz="2000" dirty="0" smtClean="0"/>
              <a:t>°’</a:t>
            </a:r>
            <a:r>
              <a:rPr lang="fr-FR" sz="2000" b="1" baseline="-25000" dirty="0" smtClean="0"/>
              <a:t> </a:t>
            </a:r>
            <a:r>
              <a:rPr lang="fr-FR" sz="2000" dirty="0" smtClean="0"/>
              <a:t> = -30,5 </a:t>
            </a:r>
            <a:r>
              <a:rPr lang="fr-FR" sz="2000" dirty="0" err="1" smtClean="0"/>
              <a:t>Kj</a:t>
            </a:r>
            <a:r>
              <a:rPr lang="fr-FR" sz="2000" dirty="0" smtClean="0"/>
              <a:t>/mole</a:t>
            </a:r>
          </a:p>
          <a:p>
            <a:pPr algn="just"/>
            <a:r>
              <a:rPr lang="fr-FR" sz="2000" dirty="0" smtClean="0"/>
              <a:t>Glutamate + NH</a:t>
            </a:r>
            <a:r>
              <a:rPr lang="fr-FR" sz="2000" b="1" baseline="-25000" dirty="0" smtClean="0"/>
              <a:t>3</a:t>
            </a:r>
            <a:r>
              <a:rPr lang="fr-FR" sz="2000" dirty="0" smtClean="0"/>
              <a:t>  ↔  H</a:t>
            </a:r>
            <a:r>
              <a:rPr lang="fr-FR" sz="2000" b="1" baseline="-25000" dirty="0" smtClean="0"/>
              <a:t>2</a:t>
            </a:r>
            <a:r>
              <a:rPr lang="fr-FR" sz="2000" dirty="0" smtClean="0"/>
              <a:t>O  + Glutamine     ∆G</a:t>
            </a:r>
            <a:r>
              <a:rPr lang="fr-FR" sz="2000" b="1" baseline="-25000" dirty="0" smtClean="0"/>
              <a:t>2</a:t>
            </a:r>
            <a:r>
              <a:rPr lang="fr-FR" sz="2000" dirty="0" smtClean="0"/>
              <a:t>°’ ?</a:t>
            </a:r>
          </a:p>
          <a:p>
            <a:pPr algn="just"/>
            <a:r>
              <a:rPr lang="fr-FR" sz="2000" dirty="0" smtClean="0"/>
              <a:t> ∆G</a:t>
            </a:r>
            <a:r>
              <a:rPr lang="fr-FR" sz="2000" b="1" baseline="-25000" dirty="0" smtClean="0"/>
              <a:t>1</a:t>
            </a:r>
            <a:r>
              <a:rPr lang="fr-FR" sz="2000" dirty="0" smtClean="0"/>
              <a:t>°’1 + ∆G</a:t>
            </a:r>
            <a:r>
              <a:rPr lang="fr-FR" sz="2000" b="1" baseline="-25000" dirty="0" smtClean="0"/>
              <a:t>2</a:t>
            </a:r>
            <a:r>
              <a:rPr lang="fr-FR" sz="2000" dirty="0" smtClean="0"/>
              <a:t>°’  =  -16,3 </a:t>
            </a:r>
            <a:r>
              <a:rPr lang="fr-FR" sz="2000" dirty="0" err="1" smtClean="0"/>
              <a:t>kj</a:t>
            </a:r>
            <a:r>
              <a:rPr lang="fr-FR" sz="2000" dirty="0" smtClean="0"/>
              <a:t>/mole</a:t>
            </a:r>
          </a:p>
          <a:p>
            <a:pPr algn="just"/>
            <a:r>
              <a:rPr lang="fr-FR" sz="2000" dirty="0" smtClean="0"/>
              <a:t>∆G</a:t>
            </a:r>
            <a:r>
              <a:rPr lang="fr-FR" sz="2000" b="1" baseline="-25000" dirty="0" smtClean="0"/>
              <a:t>2</a:t>
            </a:r>
            <a:r>
              <a:rPr lang="fr-FR" sz="2000" dirty="0" smtClean="0"/>
              <a:t>°’ = 14,2 </a:t>
            </a:r>
            <a:r>
              <a:rPr lang="fr-FR" sz="2000" dirty="0" err="1" smtClean="0"/>
              <a:t>kj</a:t>
            </a:r>
            <a:r>
              <a:rPr lang="fr-FR" sz="2000" dirty="0" smtClean="0"/>
              <a:t>/mole                    endergonique</a:t>
            </a:r>
          </a:p>
          <a:p>
            <a:pPr algn="just"/>
            <a:r>
              <a:rPr lang="fr-FR" sz="2000" dirty="0" smtClean="0"/>
              <a:t>4) cours</a:t>
            </a:r>
          </a:p>
        </p:txBody>
      </p:sp>
      <p:cxnSp>
        <p:nvCxnSpPr>
          <p:cNvPr id="6" name="Connecteur droit avec flèche 5"/>
          <p:cNvCxnSpPr/>
          <p:nvPr/>
        </p:nvCxnSpPr>
        <p:spPr>
          <a:xfrm rot="5400000">
            <a:off x="4394199" y="2606669"/>
            <a:ext cx="1357322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>
            <a:off x="5500694" y="2000240"/>
            <a:ext cx="2143140" cy="18573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rot="10800000" flipV="1">
            <a:off x="3000364" y="1928802"/>
            <a:ext cx="1643074" cy="107157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714349" y="1714488"/>
          <a:ext cx="7643864" cy="1700786"/>
        </p:xfrm>
        <a:graphic>
          <a:graphicData uri="http://schemas.openxmlformats.org/drawingml/2006/table">
            <a:tbl>
              <a:tblPr/>
              <a:tblGrid>
                <a:gridCol w="936516"/>
                <a:gridCol w="693414"/>
                <a:gridCol w="809254"/>
                <a:gridCol w="694229"/>
                <a:gridCol w="693414"/>
                <a:gridCol w="810070"/>
                <a:gridCol w="809254"/>
                <a:gridCol w="693414"/>
                <a:gridCol w="694229"/>
                <a:gridCol w="810070"/>
              </a:tblGrid>
              <a:tr h="85039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Temps en min</a:t>
                      </a:r>
                      <a:endParaRPr lang="fr-FR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</a:t>
                      </a:r>
                      <a:endParaRPr lang="fr-FR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44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  <a:endParaRPr lang="fr-FR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endParaRPr lang="fr-FR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3</a:t>
                      </a:r>
                      <a:endParaRPr lang="fr-FR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4</a:t>
                      </a:r>
                      <a:endParaRPr lang="fr-FR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5</a:t>
                      </a:r>
                      <a:endParaRPr lang="fr-FR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6</a:t>
                      </a:r>
                      <a:endParaRPr lang="fr-FR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8</a:t>
                      </a:r>
                      <a:endParaRPr lang="fr-FR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10</a:t>
                      </a:r>
                      <a:endParaRPr lang="fr-FR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039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DO à 340nm</a:t>
                      </a:r>
                      <a:endParaRPr lang="fr-FR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1,8</a:t>
                      </a:r>
                      <a:endParaRPr lang="fr-FR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1,72</a:t>
                      </a:r>
                      <a:endParaRPr lang="fr-FR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1,68</a:t>
                      </a:r>
                      <a:endParaRPr lang="fr-FR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1,62</a:t>
                      </a:r>
                      <a:endParaRPr lang="fr-FR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1,58</a:t>
                      </a:r>
                      <a:endParaRPr lang="fr-FR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1,55</a:t>
                      </a:r>
                      <a:endParaRPr lang="fr-FR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1,53</a:t>
                      </a:r>
                      <a:endParaRPr lang="fr-FR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1,5</a:t>
                      </a:r>
                      <a:endParaRPr lang="fr-FR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1,49</a:t>
                      </a:r>
                      <a:endParaRPr lang="fr-FR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14282" y="3714752"/>
            <a:ext cx="871540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 coefficient d’absorption molaire de NAD (NADH+H</a:t>
            </a:r>
            <a:r>
              <a:rPr kumimoji="0" lang="fr-FR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est égale à 6,3 103 mol.l.cm à 340 nm.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1) Tracer la courbe de l’absorbance de (NADH+H</a:t>
            </a:r>
            <a:r>
              <a:rPr kumimoji="0" lang="fr-FR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en fonction du temps,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2) Déterminer la tangente Vi 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654032"/>
          </a:xfrm>
        </p:spPr>
        <p:txBody>
          <a:bodyPr>
            <a:normAutofit fontScale="90000"/>
          </a:bodyPr>
          <a:lstStyle/>
          <a:p>
            <a:pPr lvl="0"/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Excercice1 :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819" y="428604"/>
            <a:ext cx="9185639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0" y="71414"/>
            <a:ext cx="50003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1)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76" y="1214422"/>
            <a:ext cx="8929718" cy="4911741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fr-FR" sz="2600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sz="2600" dirty="0">
                <a:latin typeface="Times New Roman" pitchFamily="18" charset="0"/>
                <a:cs typeface="Times New Roman" pitchFamily="18" charset="0"/>
              </a:rPr>
              <a:t>D-</a:t>
            </a:r>
            <a:r>
              <a:rPr lang="fr-FR" sz="2600" dirty="0" err="1">
                <a:latin typeface="Times New Roman" pitchFamily="18" charset="0"/>
                <a:cs typeface="Times New Roman" pitchFamily="18" charset="0"/>
              </a:rPr>
              <a:t>mannonate</a:t>
            </a:r>
            <a:r>
              <a:rPr lang="fr-FR" sz="2600" dirty="0">
                <a:latin typeface="Times New Roman" pitchFamily="18" charset="0"/>
                <a:cs typeface="Times New Roman" pitchFamily="18" charset="0"/>
              </a:rPr>
              <a:t> hydrolase catalyse la réaction :</a:t>
            </a:r>
          </a:p>
          <a:p>
            <a:pPr>
              <a:lnSpc>
                <a:spcPct val="150000"/>
              </a:lnSpc>
              <a:buNone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D-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mannonate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fr-FR" sz="2600" dirty="0"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2céto, 3-désoxy-D-gluconate + H</a:t>
            </a:r>
            <a:r>
              <a:rPr lang="en-US" sz="26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O.</a:t>
            </a:r>
            <a:endParaRPr lang="fr-FR" sz="2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fr-FR" sz="2600" dirty="0">
                <a:latin typeface="Times New Roman" pitchFamily="18" charset="0"/>
                <a:cs typeface="Times New Roman" pitchFamily="18" charset="0"/>
              </a:rPr>
              <a:t>La réaction s’effectue en présence de 0,2 ml d’enzyme: la D- </a:t>
            </a:r>
            <a:r>
              <a:rPr lang="fr-FR" sz="2600" dirty="0" err="1">
                <a:latin typeface="Times New Roman" pitchFamily="18" charset="0"/>
                <a:cs typeface="Times New Roman" pitchFamily="18" charset="0"/>
              </a:rPr>
              <a:t>mannonate</a:t>
            </a:r>
            <a:r>
              <a:rPr lang="fr-FR" sz="2600" dirty="0">
                <a:latin typeface="Times New Roman" pitchFamily="18" charset="0"/>
                <a:cs typeface="Times New Roman" pitchFamily="18" charset="0"/>
              </a:rPr>
              <a:t> hydrolase d’Escherichia coli et de (</a:t>
            </a:r>
            <a:r>
              <a:rPr lang="fr-FR" sz="2600" dirty="0" err="1">
                <a:latin typeface="Times New Roman" pitchFamily="18" charset="0"/>
                <a:cs typeface="Times New Roman" pitchFamily="18" charset="0"/>
              </a:rPr>
              <a:t>Xml</a:t>
            </a:r>
            <a:r>
              <a:rPr lang="fr-FR" sz="2600" dirty="0">
                <a:latin typeface="Times New Roman" pitchFamily="18" charset="0"/>
                <a:cs typeface="Times New Roman" pitchFamily="18" charset="0"/>
              </a:rPr>
              <a:t>) de substrat D-</a:t>
            </a:r>
            <a:r>
              <a:rPr lang="fr-FR" sz="2600" dirty="0" err="1">
                <a:latin typeface="Times New Roman" pitchFamily="18" charset="0"/>
                <a:cs typeface="Times New Roman" pitchFamily="18" charset="0"/>
              </a:rPr>
              <a:t>mannonate</a:t>
            </a:r>
            <a:r>
              <a:rPr lang="fr-FR" sz="2600" dirty="0">
                <a:latin typeface="Times New Roman" pitchFamily="18" charset="0"/>
                <a:cs typeface="Times New Roman" pitchFamily="18" charset="0"/>
              </a:rPr>
              <a:t> 2.10</a:t>
            </a:r>
            <a:r>
              <a:rPr lang="fr-FR" sz="2600" baseline="30000" dirty="0"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fr-FR" sz="2600" dirty="0">
                <a:latin typeface="Times New Roman" pitchFamily="18" charset="0"/>
                <a:cs typeface="Times New Roman" pitchFamily="18" charset="0"/>
              </a:rPr>
              <a:t> M en présence et en absence de (Y ml) d’un inhibiteur de D-Gluconate à 6. 10</a:t>
            </a:r>
            <a:r>
              <a:rPr lang="fr-FR" sz="2600" baseline="30000" dirty="0"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fr-FR" sz="2600" dirty="0">
                <a:latin typeface="Times New Roman" pitchFamily="18" charset="0"/>
                <a:cs typeface="Times New Roman" pitchFamily="18" charset="0"/>
              </a:rPr>
              <a:t> M. Le volume final Vf de la réaction enzymatique est de 2 ml. On complète le volume de la réaction par l’ajout de tampon.</a:t>
            </a:r>
          </a:p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Exercice 2: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dirty="0" smtClean="0">
                <a:latin typeface="Times New Roman" pitchFamily="18" charset="0"/>
                <a:cs typeface="Times New Roman" pitchFamily="18" charset="0"/>
              </a:rPr>
            </a:b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158" y="71414"/>
            <a:ext cx="8786842" cy="1357322"/>
          </a:xfrm>
        </p:spPr>
        <p:txBody>
          <a:bodyPr/>
          <a:lstStyle/>
          <a:p>
            <a:r>
              <a:rPr lang="fr-FR" dirty="0">
                <a:latin typeface="Times New Roman" pitchFamily="18" charset="0"/>
                <a:cs typeface="Times New Roman" pitchFamily="18" charset="0"/>
              </a:rPr>
              <a:t>On mesure la vitesse initiale Vi (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umols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de  D-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mannonate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consommé par min et par litre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). Les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résultats sont résumés dans le tableau ci-dessous 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857224" y="1643050"/>
          <a:ext cx="7143800" cy="4572000"/>
        </p:xfrm>
        <a:graphic>
          <a:graphicData uri="http://schemas.openxmlformats.org/drawingml/2006/table">
            <a:tbl>
              <a:tblPr/>
              <a:tblGrid>
                <a:gridCol w="2484211"/>
                <a:gridCol w="1640973"/>
                <a:gridCol w="1509308"/>
                <a:gridCol w="1509308"/>
              </a:tblGrid>
              <a:tr h="7858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fr-FR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D-gluconate absent</a:t>
                      </a:r>
                      <a:endParaRPr lang="fr-FR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D-gluconate 0,67 ml</a:t>
                      </a:r>
                      <a:endParaRPr lang="fr-FR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 D-gluconate 1ml</a:t>
                      </a:r>
                      <a:endParaRPr lang="fr-FR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D-mannonate </a:t>
                      </a:r>
                      <a:r>
                        <a:rPr lang="fr-FR" sz="2000">
                          <a:latin typeface="Times New Roman"/>
                          <a:ea typeface="Calibri"/>
                          <a:cs typeface="Arial"/>
                        </a:rPr>
                        <a:t>2.10</a:t>
                      </a:r>
                      <a:r>
                        <a:rPr lang="fr-FR" sz="2000" baseline="30000">
                          <a:latin typeface="Times New Roman"/>
                          <a:ea typeface="Calibri"/>
                          <a:cs typeface="Arial"/>
                        </a:rPr>
                        <a:t>-2</a:t>
                      </a:r>
                      <a:r>
                        <a:rPr lang="fr-FR" sz="2000"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r>
                        <a:rPr lang="fr-FR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endParaRPr lang="fr-FR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Vi en umoles/min/l</a:t>
                      </a:r>
                      <a:endParaRPr lang="fr-FR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Vi en umoles/min/l</a:t>
                      </a:r>
                      <a:endParaRPr lang="fr-FR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Vi en umoles/min/l</a:t>
                      </a:r>
                      <a:endParaRPr lang="fr-FR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9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0,1 ml</a:t>
                      </a:r>
                      <a:endParaRPr lang="fr-FR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16,7</a:t>
                      </a:r>
                      <a:endParaRPr lang="fr-FR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10</a:t>
                      </a:r>
                      <a:endParaRPr lang="fr-FR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8,33</a:t>
                      </a:r>
                      <a:endParaRPr lang="fr-FR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9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0,13 ml</a:t>
                      </a:r>
                      <a:endParaRPr lang="fr-FR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20</a:t>
                      </a:r>
                      <a:endParaRPr lang="fr-FR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12,5</a:t>
                      </a:r>
                      <a:endParaRPr lang="fr-FR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10,5</a:t>
                      </a:r>
                      <a:endParaRPr lang="fr-FR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9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0,2 ml</a:t>
                      </a:r>
                      <a:endParaRPr lang="fr-FR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25</a:t>
                      </a:r>
                      <a:endParaRPr lang="fr-FR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16,7</a:t>
                      </a:r>
                      <a:endParaRPr lang="fr-FR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14,3</a:t>
                      </a:r>
                      <a:endParaRPr lang="fr-FR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9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0,25 ml</a:t>
                      </a:r>
                      <a:endParaRPr lang="fr-FR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27,8</a:t>
                      </a:r>
                      <a:endParaRPr lang="fr-FR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19,2</a:t>
                      </a:r>
                      <a:endParaRPr lang="fr-FR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16,7</a:t>
                      </a:r>
                      <a:endParaRPr lang="fr-FR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9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0,5 ml</a:t>
                      </a:r>
                      <a:endParaRPr lang="fr-FR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35,7</a:t>
                      </a:r>
                      <a:endParaRPr lang="fr-FR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27,8</a:t>
                      </a:r>
                      <a:endParaRPr lang="fr-FR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25</a:t>
                      </a:r>
                      <a:endParaRPr lang="fr-FR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9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 ml</a:t>
                      </a:r>
                      <a:endParaRPr lang="fr-FR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41,7</a:t>
                      </a:r>
                      <a:endParaRPr lang="fr-FR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35,7</a:t>
                      </a:r>
                      <a:endParaRPr lang="fr-FR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33</a:t>
                      </a:r>
                      <a:endParaRPr lang="fr-FR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1643050"/>
            <a:ext cx="8786874" cy="307183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fr-FR" dirty="0"/>
              <a:t> </a:t>
            </a:r>
          </a:p>
          <a:p>
            <a:pPr lvl="0">
              <a:lnSpc>
                <a:spcPct val="160000"/>
              </a:lnSpc>
              <a:buNone/>
            </a:pPr>
            <a:r>
              <a:rPr lang="fr-FR" sz="4000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A l’aide de la représentation de </a:t>
            </a:r>
            <a:r>
              <a:rPr lang="fr-FR" sz="4000" dirty="0" err="1">
                <a:latin typeface="Times New Roman" pitchFamily="18" charset="0"/>
                <a:cs typeface="Times New Roman" pitchFamily="18" charset="0"/>
              </a:rPr>
              <a:t>Lineweaver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fr-FR" sz="4000" dirty="0" err="1">
                <a:latin typeface="Times New Roman" pitchFamily="18" charset="0"/>
                <a:cs typeface="Times New Roman" pitchFamily="18" charset="0"/>
              </a:rPr>
              <a:t>Burk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 effectuée pour les 3 valeurs de D-gluconate :</a:t>
            </a:r>
          </a:p>
          <a:p>
            <a:pPr lvl="0">
              <a:lnSpc>
                <a:spcPct val="160000"/>
              </a:lnSpc>
              <a:buNone/>
            </a:pPr>
            <a:r>
              <a:rPr lang="fr-FR" sz="4000" dirty="0" smtClean="0">
                <a:latin typeface="Times New Roman" pitchFamily="18" charset="0"/>
                <a:cs typeface="Times New Roman" pitchFamily="18" charset="0"/>
              </a:rPr>
              <a:t>2) Tracer 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les 3 courbes</a:t>
            </a:r>
            <a:r>
              <a:rPr lang="fr-FR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lnSpc>
                <a:spcPct val="160000"/>
              </a:lnSpc>
              <a:buNone/>
            </a:pPr>
            <a:r>
              <a:rPr lang="fr-FR" sz="4000" dirty="0" smtClean="0">
                <a:latin typeface="Times New Roman" pitchFamily="18" charset="0"/>
                <a:cs typeface="Times New Roman" pitchFamily="18" charset="0"/>
              </a:rPr>
              <a:t>1/V en fonction (1/S)</a:t>
            </a:r>
            <a:endParaRPr lang="fr-FR" sz="4000" dirty="0">
              <a:latin typeface="Times New Roman" pitchFamily="18" charset="0"/>
              <a:cs typeface="Times New Roman" pitchFamily="18" charset="0"/>
            </a:endParaRPr>
          </a:p>
          <a:p>
            <a:endParaRPr lang="fr-FR" sz="4000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654032"/>
          </a:xfrm>
        </p:spPr>
        <p:txBody>
          <a:bodyPr>
            <a:normAutofit fontScale="90000"/>
          </a:bodyPr>
          <a:lstStyle/>
          <a:p>
            <a:pPr lvl="0"/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Excercice2 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3643306" y="1000108"/>
          <a:ext cx="3143272" cy="4465320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3143272"/>
              </a:tblGrid>
              <a:tr h="400050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36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D-</a:t>
                      </a:r>
                      <a:r>
                        <a:rPr lang="fr-FR" sz="36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mannonate</a:t>
                      </a:r>
                      <a:r>
                        <a:rPr lang="fr-FR" sz="36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fr-FR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CC99FF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36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S.M </a:t>
                      </a:r>
                      <a:endParaRPr lang="fr-FR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CCCC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36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fr-FR" sz="3600" u="none" strike="noStrike" baseline="30000" dirty="0">
                          <a:latin typeface="Times New Roman" pitchFamily="18" charset="0"/>
                          <a:cs typeface="Times New Roman" pitchFamily="18" charset="0"/>
                        </a:rPr>
                        <a:t>-3</a:t>
                      </a:r>
                      <a:r>
                        <a:rPr lang="fr-FR" sz="36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M </a:t>
                      </a:r>
                      <a:endParaRPr lang="fr-FR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47675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3600" u="none" strike="noStrike">
                          <a:latin typeface="Times New Roman" pitchFamily="18" charset="0"/>
                          <a:cs typeface="Times New Roman" pitchFamily="18" charset="0"/>
                        </a:rPr>
                        <a:t>1,3 10</a:t>
                      </a:r>
                      <a:r>
                        <a:rPr lang="fr-FR" sz="3600" u="none" strike="noStrike" baseline="30000">
                          <a:latin typeface="Times New Roman" pitchFamily="18" charset="0"/>
                          <a:cs typeface="Times New Roman" pitchFamily="18" charset="0"/>
                        </a:rPr>
                        <a:t>-3</a:t>
                      </a:r>
                      <a:r>
                        <a:rPr lang="fr-FR" sz="3600" u="none" strike="noStrike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fr-FR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81000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3600" u="none" strike="noStrike">
                          <a:latin typeface="Times New Roman" pitchFamily="18" charset="0"/>
                          <a:cs typeface="Times New Roman" pitchFamily="18" charset="0"/>
                        </a:rPr>
                        <a:t>2.10</a:t>
                      </a:r>
                      <a:r>
                        <a:rPr lang="fr-FR" sz="3600" u="none" strike="noStrike" baseline="30000">
                          <a:latin typeface="Times New Roman" pitchFamily="18" charset="0"/>
                          <a:cs typeface="Times New Roman" pitchFamily="18" charset="0"/>
                        </a:rPr>
                        <a:t>-3</a:t>
                      </a:r>
                      <a:r>
                        <a:rPr lang="fr-FR" sz="3600" u="none" strike="noStrike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fr-FR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28625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3600" u="none" strike="noStrike">
                          <a:latin typeface="Times New Roman" pitchFamily="18" charset="0"/>
                          <a:cs typeface="Times New Roman" pitchFamily="18" charset="0"/>
                        </a:rPr>
                        <a:t>2,5.10</a:t>
                      </a:r>
                      <a:r>
                        <a:rPr lang="fr-FR" sz="3600" u="none" strike="noStrike" baseline="30000">
                          <a:latin typeface="Times New Roman" pitchFamily="18" charset="0"/>
                          <a:cs typeface="Times New Roman" pitchFamily="18" charset="0"/>
                        </a:rPr>
                        <a:t>-3</a:t>
                      </a:r>
                      <a:r>
                        <a:rPr lang="fr-FR" sz="3600" u="none" strike="noStrike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fr-FR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00050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3600" u="none" strike="noStrike">
                          <a:latin typeface="Times New Roman" pitchFamily="18" charset="0"/>
                          <a:cs typeface="Times New Roman" pitchFamily="18" charset="0"/>
                        </a:rPr>
                        <a:t>5.10</a:t>
                      </a:r>
                      <a:r>
                        <a:rPr lang="fr-FR" sz="3600" u="none" strike="noStrike" baseline="30000">
                          <a:latin typeface="Times New Roman" pitchFamily="18" charset="0"/>
                          <a:cs typeface="Times New Roman" pitchFamily="18" charset="0"/>
                        </a:rPr>
                        <a:t>-3</a:t>
                      </a:r>
                      <a:r>
                        <a:rPr lang="fr-FR" sz="3600" u="none" strike="noStrike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fr-FR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57200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36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10.10</a:t>
                      </a:r>
                      <a:r>
                        <a:rPr lang="fr-FR" sz="3600" u="none" strike="noStrike" baseline="30000" dirty="0">
                          <a:latin typeface="Times New Roman" pitchFamily="18" charset="0"/>
                          <a:cs typeface="Times New Roman" pitchFamily="18" charset="0"/>
                        </a:rPr>
                        <a:t>-3</a:t>
                      </a:r>
                      <a:r>
                        <a:rPr lang="fr-FR" sz="36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fr-FR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2071670" y="428604"/>
          <a:ext cx="4786346" cy="531096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393173"/>
                <a:gridCol w="2393173"/>
              </a:tblGrid>
              <a:tr h="785818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fr-FR" sz="2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D-</a:t>
                      </a:r>
                      <a:r>
                        <a:rPr lang="fr-FR" sz="28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mannonate</a:t>
                      </a:r>
                      <a:r>
                        <a:rPr lang="fr-FR" sz="2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fr-FR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9" marR="4319" marT="4319" marB="0" anchor="b">
                    <a:solidFill>
                      <a:srgbClr val="CC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714380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2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S.M </a:t>
                      </a:r>
                      <a:endParaRPr lang="fr-FR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9" marR="4319" marT="4319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2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1/S </a:t>
                      </a:r>
                      <a:r>
                        <a:rPr lang="fr-FR" sz="28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fr-FR" sz="2800" u="none" strike="noStrike" kern="1200" baseline="30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r>
                        <a:rPr lang="fr-FR" sz="28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fr-FR" sz="2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fr-FR" sz="2800" u="none" strike="noStrike" baseline="30000" dirty="0"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r>
                        <a:rPr lang="fr-FR" sz="2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fr-FR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9" marR="4319" marT="4319" marB="0" anchor="b">
                    <a:solidFill>
                      <a:srgbClr val="FFCCCC"/>
                    </a:solidFill>
                  </a:tcPr>
                </a:tc>
              </a:tr>
              <a:tr h="450655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2800" u="none" strike="noStrike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fr-FR" sz="2800" u="none" strike="noStrike" baseline="30000">
                          <a:latin typeface="Times New Roman" pitchFamily="18" charset="0"/>
                          <a:cs typeface="Times New Roman" pitchFamily="18" charset="0"/>
                        </a:rPr>
                        <a:t>-3</a:t>
                      </a:r>
                      <a:r>
                        <a:rPr lang="fr-FR" sz="2800" u="none" strike="noStrike">
                          <a:latin typeface="Times New Roman" pitchFamily="18" charset="0"/>
                          <a:cs typeface="Times New Roman" pitchFamily="18" charset="0"/>
                        </a:rPr>
                        <a:t>M </a:t>
                      </a:r>
                      <a:endParaRPr lang="fr-FR" sz="2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9" marR="4319" marT="431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280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fr-FR" sz="2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9" marR="4319" marT="4319" marB="0" anchor="b"/>
                </a:tc>
              </a:tr>
              <a:tr h="819599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2800" u="none" strike="noStrike">
                          <a:latin typeface="Times New Roman" pitchFamily="18" charset="0"/>
                          <a:cs typeface="Times New Roman" pitchFamily="18" charset="0"/>
                        </a:rPr>
                        <a:t>1,3 10</a:t>
                      </a:r>
                      <a:r>
                        <a:rPr lang="fr-FR" sz="2800" u="none" strike="noStrike" baseline="30000">
                          <a:latin typeface="Times New Roman" pitchFamily="18" charset="0"/>
                          <a:cs typeface="Times New Roman" pitchFamily="18" charset="0"/>
                        </a:rPr>
                        <a:t>-3</a:t>
                      </a:r>
                      <a:r>
                        <a:rPr lang="fr-FR" sz="2800" u="none" strike="noStrike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fr-FR" sz="2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9" marR="4319" marT="431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2800" u="none" strike="noStrike">
                          <a:latin typeface="Times New Roman" pitchFamily="18" charset="0"/>
                          <a:cs typeface="Times New Roman" pitchFamily="18" charset="0"/>
                        </a:rPr>
                        <a:t>0,77</a:t>
                      </a:r>
                      <a:endParaRPr lang="fr-FR" sz="2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9" marR="4319" marT="4319" marB="0" anchor="b"/>
                </a:tc>
              </a:tr>
              <a:tr h="450655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2800" u="none" strike="noStrike">
                          <a:latin typeface="Times New Roman" pitchFamily="18" charset="0"/>
                          <a:cs typeface="Times New Roman" pitchFamily="18" charset="0"/>
                        </a:rPr>
                        <a:t>2.10</a:t>
                      </a:r>
                      <a:r>
                        <a:rPr lang="fr-FR" sz="2800" u="none" strike="noStrike" baseline="30000">
                          <a:latin typeface="Times New Roman" pitchFamily="18" charset="0"/>
                          <a:cs typeface="Times New Roman" pitchFamily="18" charset="0"/>
                        </a:rPr>
                        <a:t>-3</a:t>
                      </a:r>
                      <a:r>
                        <a:rPr lang="fr-FR" sz="2800" u="none" strike="noStrike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fr-FR" sz="2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9" marR="4319" marT="431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2800" u="none" strike="noStrike"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fr-FR" sz="2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9" marR="4319" marT="4319" marB="0" anchor="b"/>
                </a:tc>
              </a:tr>
              <a:tr h="819599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2800" u="none" strike="noStrike">
                          <a:latin typeface="Times New Roman" pitchFamily="18" charset="0"/>
                          <a:cs typeface="Times New Roman" pitchFamily="18" charset="0"/>
                        </a:rPr>
                        <a:t>2,5.10</a:t>
                      </a:r>
                      <a:r>
                        <a:rPr lang="fr-FR" sz="2800" u="none" strike="noStrike" baseline="30000">
                          <a:latin typeface="Times New Roman" pitchFamily="18" charset="0"/>
                          <a:cs typeface="Times New Roman" pitchFamily="18" charset="0"/>
                        </a:rPr>
                        <a:t>-3</a:t>
                      </a:r>
                      <a:r>
                        <a:rPr lang="fr-FR" sz="2800" u="none" strike="noStrike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fr-FR" sz="2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9" marR="4319" marT="431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2800" u="none" strike="noStrike"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fr-FR" sz="2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9" marR="4319" marT="4319" marB="0" anchor="b"/>
                </a:tc>
              </a:tr>
              <a:tr h="450655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2800" u="none" strike="noStrike">
                          <a:latin typeface="Times New Roman" pitchFamily="18" charset="0"/>
                          <a:cs typeface="Times New Roman" pitchFamily="18" charset="0"/>
                        </a:rPr>
                        <a:t>5.10</a:t>
                      </a:r>
                      <a:r>
                        <a:rPr lang="fr-FR" sz="2800" u="none" strike="noStrike" baseline="30000">
                          <a:latin typeface="Times New Roman" pitchFamily="18" charset="0"/>
                          <a:cs typeface="Times New Roman" pitchFamily="18" charset="0"/>
                        </a:rPr>
                        <a:t>-3</a:t>
                      </a:r>
                      <a:r>
                        <a:rPr lang="fr-FR" sz="2800" u="none" strike="noStrike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fr-FR" sz="2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9" marR="4319" marT="431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2800" u="none" strike="noStrike"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fr-FR" sz="2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9" marR="4319" marT="4319" marB="0" anchor="b"/>
                </a:tc>
              </a:tr>
              <a:tr h="819599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2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10.10</a:t>
                      </a:r>
                      <a:r>
                        <a:rPr lang="fr-FR" sz="2800" u="none" strike="noStrike" baseline="30000" dirty="0">
                          <a:latin typeface="Times New Roman" pitchFamily="18" charset="0"/>
                          <a:cs typeface="Times New Roman" pitchFamily="18" charset="0"/>
                        </a:rPr>
                        <a:t>-3</a:t>
                      </a:r>
                      <a:r>
                        <a:rPr lang="fr-FR" sz="2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fr-FR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9" marR="4319" marT="431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2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fr-FR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9" marR="4319" marT="4319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otonde">
  <a:themeElements>
    <a:clrScheme name="Rotond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Rotond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Rotond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330</TotalTime>
  <Words>816</Words>
  <Application>Microsoft Office PowerPoint</Application>
  <PresentationFormat>Affichage à l'écran (4:3)</PresentationFormat>
  <Paragraphs>322</Paragraphs>
  <Slides>25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6" baseType="lpstr">
      <vt:lpstr>Rotonde</vt:lpstr>
      <vt:lpstr>Travaux dirigés de biochimie métabolique et enzymatique</vt:lpstr>
      <vt:lpstr> Excercice1 : </vt:lpstr>
      <vt:lpstr> Excercice1 : </vt:lpstr>
      <vt:lpstr>Diapositive 4</vt:lpstr>
      <vt:lpstr> Exercice 2: </vt:lpstr>
      <vt:lpstr>Diapositive 6</vt:lpstr>
      <vt:lpstr> Excercice2  </vt:lpstr>
      <vt:lpstr>Diapositive 8</vt:lpstr>
      <vt:lpstr>Diapositive 9</vt:lpstr>
      <vt:lpstr>Diapositive 10</vt:lpstr>
      <vt:lpstr>Diapositive 11</vt:lpstr>
      <vt:lpstr>Corriger l’excercice 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TD 3,4 et 5</vt:lpstr>
      <vt:lpstr>Diapositive 21</vt:lpstr>
      <vt:lpstr>Diapositive 22</vt:lpstr>
      <vt:lpstr>Diapositive 23</vt:lpstr>
      <vt:lpstr>Diapositive 24</vt:lpstr>
      <vt:lpstr>Diapositive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asmae</dc:creator>
  <cp:lastModifiedBy>Sony</cp:lastModifiedBy>
  <cp:revision>29</cp:revision>
  <dcterms:created xsi:type="dcterms:W3CDTF">2017-03-06T21:05:27Z</dcterms:created>
  <dcterms:modified xsi:type="dcterms:W3CDTF">2020-03-17T13:16:37Z</dcterms:modified>
</cp:coreProperties>
</file>